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32"/>
  </p:notesMasterIdLst>
  <p:sldIdLst>
    <p:sldId id="1700" r:id="rId2"/>
    <p:sldId id="1703" r:id="rId3"/>
    <p:sldId id="1760" r:id="rId4"/>
    <p:sldId id="1758" r:id="rId5"/>
    <p:sldId id="1763" r:id="rId6"/>
    <p:sldId id="1764" r:id="rId7"/>
    <p:sldId id="1765" r:id="rId8"/>
    <p:sldId id="1766" r:id="rId9"/>
    <p:sldId id="1774" r:id="rId10"/>
    <p:sldId id="1767" r:id="rId11"/>
    <p:sldId id="1773" r:id="rId12"/>
    <p:sldId id="1769" r:id="rId13"/>
    <p:sldId id="1770" r:id="rId14"/>
    <p:sldId id="1771" r:id="rId15"/>
    <p:sldId id="1775" r:id="rId16"/>
    <p:sldId id="1776" r:id="rId17"/>
    <p:sldId id="1777" r:id="rId18"/>
    <p:sldId id="1778" r:id="rId19"/>
    <p:sldId id="1779" r:id="rId20"/>
    <p:sldId id="1782" r:id="rId21"/>
    <p:sldId id="1783" r:id="rId22"/>
    <p:sldId id="1784" r:id="rId23"/>
    <p:sldId id="1785" r:id="rId24"/>
    <p:sldId id="1786" r:id="rId25"/>
    <p:sldId id="1792" r:id="rId26"/>
    <p:sldId id="1768" r:id="rId27"/>
    <p:sldId id="1787" r:id="rId28"/>
    <p:sldId id="1788" r:id="rId29"/>
    <p:sldId id="1791" r:id="rId30"/>
    <p:sldId id="1752" r:id="rId31"/>
  </p:sldIdLst>
  <p:sldSz cx="12192000" cy="6858000"/>
  <p:notesSz cx="7104063" cy="10234613"/>
  <p:embeddedFontLst>
    <p:embeddedFont>
      <p:font typeface="等线" panose="02010600030101010101" pitchFamily="2" charset="-122"/>
      <p:regular r:id="rId33"/>
      <p:bold r:id="rId34"/>
    </p:embeddedFont>
    <p:embeddedFont>
      <p:font typeface="Microsoft YaHei" panose="020B0503020204020204" pitchFamily="34" charset="-12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UTM Alberta Heavy" panose="02040603050506020204" pitchFamily="18" charset="0"/>
      <p:regular r:id="rId45"/>
    </p:embeddedFont>
    <p:embeddedFont>
      <p:font typeface="UTM Avo" panose="02040603050506020204" pitchFamily="18" charset="0"/>
      <p:regular r:id="rId46"/>
      <p:bold r:id="rId47"/>
      <p:italic r:id="rId48"/>
      <p:boldItalic r:id="rId49"/>
    </p:embeddedFont>
    <p:embeddedFont>
      <p:font typeface="UTM Azuki" panose="02040603050506020204" pitchFamily="18" charset="0"/>
      <p:regular r:id="rId50"/>
    </p:embeddedFont>
    <p:embeddedFont>
      <p:font typeface="UTM Impact" panose="02040603050506020204" pitchFamily="18" charset="0"/>
      <p:regular r:id="rId51"/>
    </p:embeddedFont>
    <p:embeddedFont>
      <p:font typeface="UTM Kabel KT" panose="02040603050506020204" pitchFamily="18" charset="0"/>
      <p:regular r:id="rId52"/>
    </p:embeddedFont>
    <p:embeddedFont>
      <p:font typeface="UTM Khuccamta" panose="02040603050506020204" pitchFamily="18" charset="0"/>
      <p:regular r:id="rId53"/>
    </p:embeddedFont>
  </p:embeddedFontLst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03A"/>
    <a:srgbClr val="184C40"/>
    <a:srgbClr val="F4F4F4"/>
    <a:srgbClr val="7DB7DF"/>
    <a:srgbClr val="DAE3DD"/>
    <a:srgbClr val="D6D100"/>
    <a:srgbClr val="B0AC00"/>
    <a:srgbClr val="1C593A"/>
    <a:srgbClr val="385723"/>
    <a:srgbClr val="FAD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Kiểu Sáng 1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Kiểu Trung bình 2 - Màu chủ đề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3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3766E-E16A-426A-B2D4-CA07D27E3A8F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E0B6-4946-466C-AEAA-B3A72448F1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2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F4264-1FB4-4FC9-830B-F4BA305A2A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3" descr="e3">
            <a:extLst>
              <a:ext uri="{FF2B5EF4-FFF2-40B4-BE49-F238E27FC236}">
                <a16:creationId xmlns:a16="http://schemas.microsoft.com/office/drawing/2014/main" id="{E72E1A03-68C4-BD3C-C360-FD665D120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335"/>
          <a:stretch/>
        </p:blipFill>
        <p:spPr>
          <a:xfrm rot="5400000">
            <a:off x="-1183368" y="3865928"/>
            <a:ext cx="3611144" cy="124441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38AAB4A6-ED7C-3510-D7EA-F82E16191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284" y="3624942"/>
            <a:ext cx="5845127" cy="3896751"/>
          </a:xfrm>
          <a:prstGeom prst="rect">
            <a:avLst/>
          </a:prstGeom>
        </p:spPr>
      </p:pic>
      <p:sp>
        <p:nvSpPr>
          <p:cNvPr id="4" name="椭圆 13">
            <a:extLst>
              <a:ext uri="{FF2B5EF4-FFF2-40B4-BE49-F238E27FC236}">
                <a16:creationId xmlns:a16="http://schemas.microsoft.com/office/drawing/2014/main" id="{6BC55FEE-19A1-2A8D-8972-23FE99486168}"/>
              </a:ext>
            </a:extLst>
          </p:cNvPr>
          <p:cNvSpPr/>
          <p:nvPr/>
        </p:nvSpPr>
        <p:spPr>
          <a:xfrm>
            <a:off x="10618763" y="1807030"/>
            <a:ext cx="985409" cy="936506"/>
          </a:xfrm>
          <a:prstGeom prst="ellipse">
            <a:avLst/>
          </a:prstGeom>
          <a:solidFill>
            <a:srgbClr val="27773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教育部標準宋體UN" panose="02010604000101010101" pitchFamily="2" charset="-120"/>
              <a:ea typeface="字魂35号-经典雅黑" panose="00000500000000000000" pitchFamily="2" charset="-122"/>
              <a:sym typeface="教育部標準宋體UN" panose="02010604000101010101" pitchFamily="2" charset="-120"/>
            </a:endParaRPr>
          </a:p>
        </p:txBody>
      </p:sp>
      <p:grpSp>
        <p:nvGrpSpPr>
          <p:cNvPr id="5" name="组合 13">
            <a:extLst>
              <a:ext uri="{FF2B5EF4-FFF2-40B4-BE49-F238E27FC236}">
                <a16:creationId xmlns:a16="http://schemas.microsoft.com/office/drawing/2014/main" id="{87FD7C49-39ED-DFE1-FF78-4834E34EAFF2}"/>
              </a:ext>
            </a:extLst>
          </p:cNvPr>
          <p:cNvGrpSpPr/>
          <p:nvPr/>
        </p:nvGrpSpPr>
        <p:grpSpPr>
          <a:xfrm>
            <a:off x="1464742" y="6181181"/>
            <a:ext cx="1160365" cy="141965"/>
            <a:chOff x="2584573" y="4946065"/>
            <a:chExt cx="1160365" cy="141965"/>
          </a:xfrm>
        </p:grpSpPr>
        <p:cxnSp>
          <p:nvCxnSpPr>
            <p:cNvPr id="6" name="直接连接符 8">
              <a:extLst>
                <a:ext uri="{FF2B5EF4-FFF2-40B4-BE49-F238E27FC236}">
                  <a16:creationId xmlns:a16="http://schemas.microsoft.com/office/drawing/2014/main" id="{131189DD-646A-4291-2BDC-2A73415F57E3}"/>
                </a:ext>
              </a:extLst>
            </p:cNvPr>
            <p:cNvCxnSpPr/>
            <p:nvPr/>
          </p:nvCxnSpPr>
          <p:spPr>
            <a:xfrm>
              <a:off x="2584573" y="5019540"/>
              <a:ext cx="978887" cy="1"/>
            </a:xfrm>
            <a:prstGeom prst="line">
              <a:avLst/>
            </a:prstGeom>
            <a:ln w="38100" cap="rnd">
              <a:gradFill flip="none" rotWithShape="1">
                <a:gsLst>
                  <a:gs pos="0">
                    <a:schemeClr val="bg1"/>
                  </a:gs>
                  <a:gs pos="100000">
                    <a:srgbClr val="01001C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12">
              <a:extLst>
                <a:ext uri="{FF2B5EF4-FFF2-40B4-BE49-F238E27FC236}">
                  <a16:creationId xmlns:a16="http://schemas.microsoft.com/office/drawing/2014/main" id="{75A84FD2-1576-2239-7CF6-B80D486F7195}"/>
                </a:ext>
              </a:extLst>
            </p:cNvPr>
            <p:cNvSpPr/>
            <p:nvPr/>
          </p:nvSpPr>
          <p:spPr>
            <a:xfrm rot="2592937">
              <a:off x="3602973" y="4946065"/>
              <a:ext cx="141965" cy="14196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2F574302-BD32-FCB3-EE25-42670EFCE482}"/>
              </a:ext>
            </a:extLst>
          </p:cNvPr>
          <p:cNvGrpSpPr/>
          <p:nvPr/>
        </p:nvGrpSpPr>
        <p:grpSpPr>
          <a:xfrm flipH="1">
            <a:off x="9629665" y="6144827"/>
            <a:ext cx="1160365" cy="141965"/>
            <a:chOff x="2584573" y="4946065"/>
            <a:chExt cx="1160365" cy="141965"/>
          </a:xfrm>
        </p:grpSpPr>
        <p:cxnSp>
          <p:nvCxnSpPr>
            <p:cNvPr id="9" name="直接连接符 15">
              <a:extLst>
                <a:ext uri="{FF2B5EF4-FFF2-40B4-BE49-F238E27FC236}">
                  <a16:creationId xmlns:a16="http://schemas.microsoft.com/office/drawing/2014/main" id="{F0AF831E-3A31-987E-42CE-812B2EFE8893}"/>
                </a:ext>
              </a:extLst>
            </p:cNvPr>
            <p:cNvCxnSpPr/>
            <p:nvPr/>
          </p:nvCxnSpPr>
          <p:spPr>
            <a:xfrm>
              <a:off x="2584573" y="5019540"/>
              <a:ext cx="978887" cy="1"/>
            </a:xfrm>
            <a:prstGeom prst="line">
              <a:avLst/>
            </a:prstGeom>
            <a:ln w="38100" cap="rnd">
              <a:gradFill flip="none" rotWithShape="1">
                <a:gsLst>
                  <a:gs pos="0">
                    <a:schemeClr val="bg1"/>
                  </a:gs>
                  <a:gs pos="100000">
                    <a:srgbClr val="01001C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B96155E4-AA26-6C24-B3E5-EC95ADB89B84}"/>
                </a:ext>
              </a:extLst>
            </p:cNvPr>
            <p:cNvSpPr/>
            <p:nvPr/>
          </p:nvSpPr>
          <p:spPr>
            <a:xfrm rot="2592937">
              <a:off x="3602973" y="4946065"/>
              <a:ext cx="141965" cy="14196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cxnSp>
        <p:nvCxnSpPr>
          <p:cNvPr id="11" name="直接连接符 28">
            <a:extLst>
              <a:ext uri="{FF2B5EF4-FFF2-40B4-BE49-F238E27FC236}">
                <a16:creationId xmlns:a16="http://schemas.microsoft.com/office/drawing/2014/main" id="{4416DB9D-3A07-EFC1-D9EA-41079F61E814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941EA9-36C1-78EA-B3EC-F74C3FEC4787}"/>
              </a:ext>
            </a:extLst>
          </p:cNvPr>
          <p:cNvSpPr txBox="1"/>
          <p:nvPr/>
        </p:nvSpPr>
        <p:spPr>
          <a:xfrm>
            <a:off x="1558560" y="403719"/>
            <a:ext cx="9794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UTM Impact" panose="02040603050506020204" pitchFamily="18" charset="0"/>
              </a:rPr>
              <a:t>SỞ GIÁO DỤC VÀ ĐÀO TẠO HẢI DƯƠNG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ACC95-DE47-E5D2-95BD-D062B338CC94}"/>
              </a:ext>
            </a:extLst>
          </p:cNvPr>
          <p:cNvSpPr txBox="1"/>
          <p:nvPr/>
        </p:nvSpPr>
        <p:spPr>
          <a:xfrm>
            <a:off x="3413692" y="2000540"/>
            <a:ext cx="5397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UTM Alberta Heavy" panose="02040603050506020204" pitchFamily="18" charset="0"/>
              </a:rPr>
              <a:t>TẬP HUẤN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EE62D-838A-4E0C-B4AB-A6938AB63955}"/>
              </a:ext>
            </a:extLst>
          </p:cNvPr>
          <p:cNvSpPr txBox="1"/>
          <p:nvPr/>
        </p:nvSpPr>
        <p:spPr>
          <a:xfrm>
            <a:off x="474175" y="3132293"/>
            <a:ext cx="11420424" cy="171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42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latin typeface="UTM Impact" panose="02040603050506020204" pitchFamily="18" charset="0"/>
              </a:rPr>
              <a:t>HƯỚNG DẪN THỰC HIỆN NỘI DUNG GIÁO DỤC STEM CẤP TIỂU HỌC</a:t>
            </a:r>
            <a:endParaRPr lang="en-GB" sz="4200" dirty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/>
              <a:latin typeface="UTM Impact" panose="02040603050506020204" pitchFamily="18" charset="0"/>
            </a:endParaRPr>
          </a:p>
        </p:txBody>
      </p:sp>
      <p:sp>
        <p:nvSpPr>
          <p:cNvPr id="16" name="Google Shape;89;p1">
            <a:extLst>
              <a:ext uri="{FF2B5EF4-FFF2-40B4-BE49-F238E27FC236}">
                <a16:creationId xmlns:a16="http://schemas.microsoft.com/office/drawing/2014/main" id="{FA124749-CE27-DCBD-CA66-F735BBC5B3AE}"/>
              </a:ext>
            </a:extLst>
          </p:cNvPr>
          <p:cNvSpPr txBox="1"/>
          <p:nvPr/>
        </p:nvSpPr>
        <p:spPr>
          <a:xfrm>
            <a:off x="2851313" y="5946151"/>
            <a:ext cx="648937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 err="1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Hải</a:t>
            </a:r>
            <a:r>
              <a:rPr lang="en-US" sz="2600" i="1" dirty="0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 </a:t>
            </a:r>
            <a:r>
              <a:rPr lang="en-US" sz="2600" i="1" dirty="0" err="1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Dương</a:t>
            </a:r>
            <a:r>
              <a:rPr lang="en-US" sz="2600" i="1" dirty="0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, </a:t>
            </a:r>
            <a:r>
              <a:rPr lang="en-US" sz="2600" i="1" dirty="0" err="1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ngày</a:t>
            </a:r>
            <a:r>
              <a:rPr lang="en-US" sz="2600" i="1" dirty="0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 29 </a:t>
            </a:r>
            <a:r>
              <a:rPr lang="en-US" sz="2600" i="1" dirty="0" err="1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tháng</a:t>
            </a:r>
            <a:r>
              <a:rPr lang="en-US" sz="2600" i="1" dirty="0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 8 </a:t>
            </a:r>
            <a:r>
              <a:rPr lang="en-US" sz="2600" i="1" dirty="0" err="1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năm</a:t>
            </a:r>
            <a:r>
              <a:rPr lang="en-US" sz="2600" i="1" dirty="0">
                <a:solidFill>
                  <a:prstClr val="white"/>
                </a:solidFill>
                <a:latin typeface="UTM Avo" panose="02040603050506020204" pitchFamily="18" charset="0"/>
                <a:ea typeface="#9Slide02 Noi dung rat dai" panose="02000000000000000000" pitchFamily="2" charset="0"/>
                <a:sym typeface="Arial Black"/>
              </a:rPr>
              <a:t> 2023</a:t>
            </a:r>
            <a:endParaRPr kumimoji="0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#9Slide02 Noi dung rat dai" panose="02000000000000000000" pitchFamily="2" charset="0"/>
            </a:endParaRPr>
          </a:p>
        </p:txBody>
      </p:sp>
      <p:pic>
        <p:nvPicPr>
          <p:cNvPr id="24" name="图片 8" descr="e3">
            <a:extLst>
              <a:ext uri="{FF2B5EF4-FFF2-40B4-BE49-F238E27FC236}">
                <a16:creationId xmlns:a16="http://schemas.microsoft.com/office/drawing/2014/main" id="{A2893BB4-3A58-3882-01B3-3111DFD30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10529771" y="122820"/>
            <a:ext cx="1994380" cy="1330079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B6BD896-FF88-1932-1CA2-423B30485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97" y="178223"/>
            <a:ext cx="1408527" cy="880329"/>
          </a:xfrm>
          <a:prstGeom prst="rect">
            <a:avLst/>
          </a:prstGeom>
        </p:spPr>
      </p:pic>
      <p:cxnSp>
        <p:nvCxnSpPr>
          <p:cNvPr id="17" name="直接连接符 28">
            <a:extLst>
              <a:ext uri="{FF2B5EF4-FFF2-40B4-BE49-F238E27FC236}">
                <a16:creationId xmlns:a16="http://schemas.microsoft.com/office/drawing/2014/main" id="{F4576EBC-4463-A30B-1618-890CCFBBEACD}"/>
              </a:ext>
            </a:extLst>
          </p:cNvPr>
          <p:cNvCxnSpPr/>
          <p:nvPr/>
        </p:nvCxnSpPr>
        <p:spPr>
          <a:xfrm>
            <a:off x="0" y="5573318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7">
            <a:extLst>
              <a:ext uri="{FF2B5EF4-FFF2-40B4-BE49-F238E27FC236}">
                <a16:creationId xmlns:a16="http://schemas.microsoft.com/office/drawing/2014/main" id="{3504269D-FFBD-06B3-EBAE-5F0E5772701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700984" y="152192"/>
            <a:ext cx="1305301" cy="1257426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lang="en-GB" sz="3600" dirty="0">
              <a:ln w="0"/>
              <a:solidFill>
                <a:srgbClr val="FFFF00"/>
              </a:solidFill>
              <a:highlight>
                <a:srgbClr val="FF0000"/>
              </a:highlight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DB1407B-631A-D9EC-426E-32B44AEA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42" y="1349490"/>
            <a:ext cx="11283351" cy="1077218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Ở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cấp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tiểu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yếu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trải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nghiệm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DD65CFA-B987-1E1C-212E-25B2F551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42" y="2682503"/>
            <a:ext cx="11329360" cy="3816429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Bài</a:t>
            </a:r>
            <a:r>
              <a:rPr lang="en-US" sz="3200" b="1" i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i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quá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dạy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GV, HS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HĐ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quyết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tiễn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cơ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sở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vận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kĩ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năng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lĩnh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vực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liên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dung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chương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TNXH, Khoa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nghệ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Tin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Toán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,…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góp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phát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triển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PC, NL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1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DB1407B-631A-D9EC-426E-32B44AEA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42" y="1349490"/>
            <a:ext cx="11283351" cy="1077218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tiểu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STEM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yếu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STEM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trải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nghiệm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STEM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DD65CFA-B987-1E1C-212E-25B2F551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42" y="2682503"/>
            <a:ext cx="11329360" cy="4031873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trải</a:t>
            </a:r>
            <a:r>
              <a:rPr lang="en-US" sz="3200" b="1" i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nghiệm</a:t>
            </a:r>
            <a:r>
              <a:rPr lang="en-US" sz="3200" b="1" i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HĐ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giáo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dục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hội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dự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HĐTN STEM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tế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địa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tiêu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sở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thích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năng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khiếu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nguyện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vọng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HS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nhằm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hứng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thú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lực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góp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phát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triển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NL, PC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bồi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dưỡng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đam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mê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năng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khiếu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HĐTN STEM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vượt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ngoài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ngoài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HĐGD</a:t>
            </a:r>
          </a:p>
        </p:txBody>
      </p:sp>
    </p:spTree>
    <p:extLst>
      <p:ext uri="{BB962C8B-B14F-4D97-AF65-F5344CB8AC3E}">
        <p14:creationId xmlns:p14="http://schemas.microsoft.com/office/powerpoint/2010/main" val="10870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6" y="1537199"/>
            <a:ext cx="2477729" cy="4917080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trúc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HĐ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trong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lang="en-GB" sz="3600" dirty="0">
              <a:ln w="0"/>
              <a:solidFill>
                <a:srgbClr val="FFFF00"/>
              </a:solidFill>
              <a:highlight>
                <a:srgbClr val="FF0000"/>
              </a:highlight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D26BCF-E1FC-9708-E139-B8769F5C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18184"/>
              </p:ext>
            </p:extLst>
          </p:nvPr>
        </p:nvGraphicFramePr>
        <p:xfrm>
          <a:off x="2497197" y="1537198"/>
          <a:ext cx="9374038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582">
                  <a:extLst>
                    <a:ext uri="{9D8B030D-6E8A-4147-A177-3AD203B41FA5}">
                      <a16:colId xmlns:a16="http://schemas.microsoft.com/office/drawing/2014/main" val="556783822"/>
                    </a:ext>
                  </a:extLst>
                </a:gridCol>
                <a:gridCol w="2375140">
                  <a:extLst>
                    <a:ext uri="{9D8B030D-6E8A-4147-A177-3AD203B41FA5}">
                      <a16:colId xmlns:a16="http://schemas.microsoft.com/office/drawing/2014/main" val="861566130"/>
                    </a:ext>
                  </a:extLst>
                </a:gridCol>
                <a:gridCol w="2862681">
                  <a:extLst>
                    <a:ext uri="{9D8B030D-6E8A-4147-A177-3AD203B41FA5}">
                      <a16:colId xmlns:a16="http://schemas.microsoft.com/office/drawing/2014/main" val="3159859678"/>
                    </a:ext>
                  </a:extLst>
                </a:gridCol>
                <a:gridCol w="2117635">
                  <a:extLst>
                    <a:ext uri="{9D8B030D-6E8A-4147-A177-3AD203B41FA5}">
                      <a16:colId xmlns:a16="http://schemas.microsoft.com/office/drawing/2014/main" val="15481534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khung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KHBD CV 2345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NCKH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TKKT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chú</a:t>
                      </a:r>
                      <a:endParaRPr lang="en-US" sz="26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934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YCCĐ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endParaRPr lang="en-US" sz="26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khám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endParaRPr lang="en-US" sz="26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SP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khám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KT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KT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endParaRPr lang="en-US" sz="26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889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dạy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endParaRPr lang="en-US" sz="26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thí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endParaRPr lang="en-US" sz="26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endParaRPr lang="en-US" sz="26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ĐDDH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6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vị</a:t>
                      </a:r>
                      <a:endParaRPr lang="en-US" sz="26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65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18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7" y="2128247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trúc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HĐ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trong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lang="en-GB" sz="3600" dirty="0">
              <a:ln w="0"/>
              <a:solidFill>
                <a:srgbClr val="FFFF00"/>
              </a:solidFill>
              <a:highlight>
                <a:srgbClr val="FF0000"/>
              </a:highlight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D26BCF-E1FC-9708-E139-B8769F5C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04826"/>
              </p:ext>
            </p:extLst>
          </p:nvPr>
        </p:nvGraphicFramePr>
        <p:xfrm>
          <a:off x="2310700" y="2682502"/>
          <a:ext cx="9374037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581">
                  <a:extLst>
                    <a:ext uri="{9D8B030D-6E8A-4147-A177-3AD203B41FA5}">
                      <a16:colId xmlns:a16="http://schemas.microsoft.com/office/drawing/2014/main" val="556783822"/>
                    </a:ext>
                  </a:extLst>
                </a:gridCol>
                <a:gridCol w="2375140">
                  <a:extLst>
                    <a:ext uri="{9D8B030D-6E8A-4147-A177-3AD203B41FA5}">
                      <a16:colId xmlns:a16="http://schemas.microsoft.com/office/drawing/2014/main" val="861566130"/>
                    </a:ext>
                  </a:extLst>
                </a:gridCol>
                <a:gridCol w="2643939">
                  <a:extLst>
                    <a:ext uri="{9D8B030D-6E8A-4147-A177-3AD203B41FA5}">
                      <a16:colId xmlns:a16="http://schemas.microsoft.com/office/drawing/2014/main" val="3159859678"/>
                    </a:ext>
                  </a:extLst>
                </a:gridCol>
                <a:gridCol w="2336377">
                  <a:extLst>
                    <a:ext uri="{9D8B030D-6E8A-4147-A177-3AD203B41FA5}">
                      <a16:colId xmlns:a16="http://schemas.microsoft.com/office/drawing/2014/main" val="1548153415"/>
                    </a:ext>
                  </a:extLst>
                </a:gridCol>
              </a:tblGrid>
              <a:tr h="3771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mở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đầu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QS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đặt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hỏi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: HS QS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tượng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xung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quanh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nảy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sinh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đặt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hỏi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mà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trả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lời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cần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liên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279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79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endParaRPr kumimoji="0" lang="en-US" sz="279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Xác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định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Đưa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ra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huống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cần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quyết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giao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nhiệm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vụ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cụ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quyết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đặt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ra.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Khởi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kết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nối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tiễn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chủ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STEM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9346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1A5C8A-26B3-3E36-F7A4-73E989A87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21318"/>
              </p:ext>
            </p:extLst>
          </p:nvPr>
        </p:nvGraphicFramePr>
        <p:xfrm>
          <a:off x="2315602" y="1486313"/>
          <a:ext cx="9364231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148">
                  <a:extLst>
                    <a:ext uri="{9D8B030D-6E8A-4147-A177-3AD203B41FA5}">
                      <a16:colId xmlns:a16="http://schemas.microsoft.com/office/drawing/2014/main" val="2070237920"/>
                    </a:ext>
                  </a:extLst>
                </a:gridCol>
                <a:gridCol w="2392393">
                  <a:extLst>
                    <a:ext uri="{9D8B030D-6E8A-4147-A177-3AD203B41FA5}">
                      <a16:colId xmlns:a16="http://schemas.microsoft.com/office/drawing/2014/main" val="2972693508"/>
                    </a:ext>
                  </a:extLst>
                </a:gridCol>
                <a:gridCol w="2645434">
                  <a:extLst>
                    <a:ext uri="{9D8B030D-6E8A-4147-A177-3AD203B41FA5}">
                      <a16:colId xmlns:a16="http://schemas.microsoft.com/office/drawing/2014/main" val="3984803195"/>
                    </a:ext>
                  </a:extLst>
                </a:gridCol>
                <a:gridCol w="2326256">
                  <a:extLst>
                    <a:ext uri="{9D8B030D-6E8A-4147-A177-3AD203B41FA5}">
                      <a16:colId xmlns:a16="http://schemas.microsoft.com/office/drawing/2014/main" val="3287021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khung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KHBD CV 2345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NCKH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TKKT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Ghi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chú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03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6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7" y="2128247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trúc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HĐ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trong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lang="en-GB" sz="3600" dirty="0">
              <a:ln w="0"/>
              <a:solidFill>
                <a:srgbClr val="FFFF00"/>
              </a:solidFill>
              <a:highlight>
                <a:srgbClr val="FF0000"/>
              </a:highlight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D26BCF-E1FC-9708-E139-B8769F5C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99903"/>
              </p:ext>
            </p:extLst>
          </p:nvPr>
        </p:nvGraphicFramePr>
        <p:xfrm>
          <a:off x="2310700" y="2682502"/>
          <a:ext cx="9374037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581">
                  <a:extLst>
                    <a:ext uri="{9D8B030D-6E8A-4147-A177-3AD203B41FA5}">
                      <a16:colId xmlns:a16="http://schemas.microsoft.com/office/drawing/2014/main" val="556783822"/>
                    </a:ext>
                  </a:extLst>
                </a:gridCol>
                <a:gridCol w="2375140">
                  <a:extLst>
                    <a:ext uri="{9D8B030D-6E8A-4147-A177-3AD203B41FA5}">
                      <a16:colId xmlns:a16="http://schemas.microsoft.com/office/drawing/2014/main" val="861566130"/>
                    </a:ext>
                  </a:extLst>
                </a:gridCol>
                <a:gridCol w="2643939">
                  <a:extLst>
                    <a:ext uri="{9D8B030D-6E8A-4147-A177-3AD203B41FA5}">
                      <a16:colId xmlns:a16="http://schemas.microsoft.com/office/drawing/2014/main" val="3159859678"/>
                    </a:ext>
                  </a:extLst>
                </a:gridCol>
                <a:gridCol w="2336377">
                  <a:extLst>
                    <a:ext uri="{9D8B030D-6E8A-4147-A177-3AD203B41FA5}">
                      <a16:colId xmlns:a16="http://schemas.microsoft.com/office/drawing/2014/main" val="1548153415"/>
                    </a:ext>
                  </a:extLst>
                </a:gridCol>
              </a:tblGrid>
              <a:tr h="3771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thành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Đưa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ra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dự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đoán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phương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án</a:t>
                      </a:r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Mục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phân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thành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nền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lựa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chọn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pháp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Mục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trải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khám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Khuyến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khích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lựa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chọn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pháp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thiết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kế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phù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chí</a:t>
                      </a:r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dưới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dạng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nhiệm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vụ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trải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tế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qua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thí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khám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thiên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nhiên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thăm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,..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9346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1A5C8A-26B3-3E36-F7A4-73E989A87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15670"/>
              </p:ext>
            </p:extLst>
          </p:nvPr>
        </p:nvGraphicFramePr>
        <p:xfrm>
          <a:off x="2320506" y="1554168"/>
          <a:ext cx="9364231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148">
                  <a:extLst>
                    <a:ext uri="{9D8B030D-6E8A-4147-A177-3AD203B41FA5}">
                      <a16:colId xmlns:a16="http://schemas.microsoft.com/office/drawing/2014/main" val="2070237920"/>
                    </a:ext>
                  </a:extLst>
                </a:gridCol>
                <a:gridCol w="2392393">
                  <a:extLst>
                    <a:ext uri="{9D8B030D-6E8A-4147-A177-3AD203B41FA5}">
                      <a16:colId xmlns:a16="http://schemas.microsoft.com/office/drawing/2014/main" val="2972693508"/>
                    </a:ext>
                  </a:extLst>
                </a:gridCol>
                <a:gridCol w="2645434">
                  <a:extLst>
                    <a:ext uri="{9D8B030D-6E8A-4147-A177-3AD203B41FA5}">
                      <a16:colId xmlns:a16="http://schemas.microsoft.com/office/drawing/2014/main" val="3984803195"/>
                    </a:ext>
                  </a:extLst>
                </a:gridCol>
                <a:gridCol w="2326256">
                  <a:extLst>
                    <a:ext uri="{9D8B030D-6E8A-4147-A177-3AD203B41FA5}">
                      <a16:colId xmlns:a16="http://schemas.microsoft.com/office/drawing/2014/main" val="3287021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khung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KHBD CV 2345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NCKH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TKKT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Ghi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chú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03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8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7" y="2128247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trúc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HĐ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trong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D26BCF-E1FC-9708-E139-B8769F5C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89441"/>
              </p:ext>
            </p:extLst>
          </p:nvPr>
        </p:nvGraphicFramePr>
        <p:xfrm>
          <a:off x="2310700" y="2682502"/>
          <a:ext cx="9374037" cy="3771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581">
                  <a:extLst>
                    <a:ext uri="{9D8B030D-6E8A-4147-A177-3AD203B41FA5}">
                      <a16:colId xmlns:a16="http://schemas.microsoft.com/office/drawing/2014/main" val="556783822"/>
                    </a:ext>
                  </a:extLst>
                </a:gridCol>
                <a:gridCol w="2767383">
                  <a:extLst>
                    <a:ext uri="{9D8B030D-6E8A-4147-A177-3AD203B41FA5}">
                      <a16:colId xmlns:a16="http://schemas.microsoft.com/office/drawing/2014/main" val="861566130"/>
                    </a:ext>
                  </a:extLst>
                </a:gridCol>
                <a:gridCol w="2674189">
                  <a:extLst>
                    <a:ext uri="{9D8B030D-6E8A-4147-A177-3AD203B41FA5}">
                      <a16:colId xmlns:a16="http://schemas.microsoft.com/office/drawing/2014/main" val="3159859678"/>
                    </a:ext>
                  </a:extLst>
                </a:gridCol>
                <a:gridCol w="1913884">
                  <a:extLst>
                    <a:ext uri="{9D8B030D-6E8A-4147-A177-3AD203B41FA5}">
                      <a16:colId xmlns:a16="http://schemas.microsoft.com/office/drawing/2014/main" val="1548153415"/>
                    </a:ext>
                  </a:extLst>
                </a:gridCol>
              </a:tblGrid>
              <a:tr h="3771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hành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thành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HS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đưa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ra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dự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đoán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cụ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tìm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trả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lời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phương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án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thí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kiểm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tra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dự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đoán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bằng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thí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phân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rút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ra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kết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thử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giá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: HS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tự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giá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chí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pháp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9346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1A5C8A-26B3-3E36-F7A4-73E989A87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83976"/>
              </p:ext>
            </p:extLst>
          </p:nvPr>
        </p:nvGraphicFramePr>
        <p:xfrm>
          <a:off x="2305110" y="1486313"/>
          <a:ext cx="9364231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148">
                  <a:extLst>
                    <a:ext uri="{9D8B030D-6E8A-4147-A177-3AD203B41FA5}">
                      <a16:colId xmlns:a16="http://schemas.microsoft.com/office/drawing/2014/main" val="2070237920"/>
                    </a:ext>
                  </a:extLst>
                </a:gridCol>
                <a:gridCol w="2774153">
                  <a:extLst>
                    <a:ext uri="{9D8B030D-6E8A-4147-A177-3AD203B41FA5}">
                      <a16:colId xmlns:a16="http://schemas.microsoft.com/office/drawing/2014/main" val="2972693508"/>
                    </a:ext>
                  </a:extLst>
                </a:gridCol>
                <a:gridCol w="2674189">
                  <a:extLst>
                    <a:ext uri="{9D8B030D-6E8A-4147-A177-3AD203B41FA5}">
                      <a16:colId xmlns:a16="http://schemas.microsoft.com/office/drawing/2014/main" val="3984803195"/>
                    </a:ext>
                  </a:extLst>
                </a:gridCol>
                <a:gridCol w="1915741">
                  <a:extLst>
                    <a:ext uri="{9D8B030D-6E8A-4147-A177-3AD203B41FA5}">
                      <a16:colId xmlns:a16="http://schemas.microsoft.com/office/drawing/2014/main" val="3287021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khung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KHBD CV 2345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NCKH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TKKT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Ghi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chú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03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89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" y="2030319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trúc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HĐ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trong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147412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D26BCF-E1FC-9708-E139-B8769F5C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60364"/>
              </p:ext>
            </p:extLst>
          </p:nvPr>
        </p:nvGraphicFramePr>
        <p:xfrm>
          <a:off x="2305110" y="2430784"/>
          <a:ext cx="9374037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785">
                  <a:extLst>
                    <a:ext uri="{9D8B030D-6E8A-4147-A177-3AD203B41FA5}">
                      <a16:colId xmlns:a16="http://schemas.microsoft.com/office/drawing/2014/main" val="556783822"/>
                    </a:ext>
                  </a:extLst>
                </a:gridCol>
                <a:gridCol w="2513936">
                  <a:extLst>
                    <a:ext uri="{9D8B030D-6E8A-4147-A177-3AD203B41FA5}">
                      <a16:colId xmlns:a16="http://schemas.microsoft.com/office/drawing/2014/main" val="861566130"/>
                    </a:ext>
                  </a:extLst>
                </a:gridCol>
                <a:gridCol w="2643939">
                  <a:extLst>
                    <a:ext uri="{9D8B030D-6E8A-4147-A177-3AD203B41FA5}">
                      <a16:colId xmlns:a16="http://schemas.microsoft.com/office/drawing/2014/main" val="3159859678"/>
                    </a:ext>
                  </a:extLst>
                </a:gridCol>
                <a:gridCol w="2336377">
                  <a:extLst>
                    <a:ext uri="{9D8B030D-6E8A-4147-A177-3AD203B41FA5}">
                      <a16:colId xmlns:a16="http://schemas.microsoft.com/office/drawing/2014/main" val="1548153415"/>
                    </a:ext>
                  </a:extLst>
                </a:gridCol>
              </a:tblGrid>
              <a:tr h="3784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luyện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tập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Chia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thảo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Mục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giúp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củng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cố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lại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khái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niệm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hay KT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chiếm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lĩnh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. HS chia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báo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KQ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cũng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như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quá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khám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lĩnh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hội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Chia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thảo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điều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chỉnh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Mục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giúp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củng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cố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lại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khái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niệm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hay KT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chiếm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lĩnh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HS chia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báo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quá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thử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tiêu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chí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sử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hỏi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trắc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đáp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quá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bày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củng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cố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9346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1A5C8A-26B3-3E36-F7A4-73E989A87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5198"/>
              </p:ext>
            </p:extLst>
          </p:nvPr>
        </p:nvGraphicFramePr>
        <p:xfrm>
          <a:off x="2305110" y="1237973"/>
          <a:ext cx="9364231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228">
                  <a:extLst>
                    <a:ext uri="{9D8B030D-6E8A-4147-A177-3AD203B41FA5}">
                      <a16:colId xmlns:a16="http://schemas.microsoft.com/office/drawing/2014/main" val="2070237920"/>
                    </a:ext>
                  </a:extLst>
                </a:gridCol>
                <a:gridCol w="2528313">
                  <a:extLst>
                    <a:ext uri="{9D8B030D-6E8A-4147-A177-3AD203B41FA5}">
                      <a16:colId xmlns:a16="http://schemas.microsoft.com/office/drawing/2014/main" val="2972693508"/>
                    </a:ext>
                  </a:extLst>
                </a:gridCol>
                <a:gridCol w="2645434">
                  <a:extLst>
                    <a:ext uri="{9D8B030D-6E8A-4147-A177-3AD203B41FA5}">
                      <a16:colId xmlns:a16="http://schemas.microsoft.com/office/drawing/2014/main" val="3984803195"/>
                    </a:ext>
                  </a:extLst>
                </a:gridCol>
                <a:gridCol w="2326256">
                  <a:extLst>
                    <a:ext uri="{9D8B030D-6E8A-4147-A177-3AD203B41FA5}">
                      <a16:colId xmlns:a16="http://schemas.microsoft.com/office/drawing/2014/main" val="3287021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khung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KHBD CV 2345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NCKH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TKKT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Ghi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chú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03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38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" y="1552757"/>
            <a:ext cx="2252264" cy="4803594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trúc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HĐ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trong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147412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D26BCF-E1FC-9708-E139-B8769F5C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7276"/>
              </p:ext>
            </p:extLst>
          </p:nvPr>
        </p:nvGraphicFramePr>
        <p:xfrm>
          <a:off x="2318404" y="2501387"/>
          <a:ext cx="9374037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581">
                  <a:extLst>
                    <a:ext uri="{9D8B030D-6E8A-4147-A177-3AD203B41FA5}">
                      <a16:colId xmlns:a16="http://schemas.microsoft.com/office/drawing/2014/main" val="556783822"/>
                    </a:ext>
                  </a:extLst>
                </a:gridCol>
                <a:gridCol w="2375140">
                  <a:extLst>
                    <a:ext uri="{9D8B030D-6E8A-4147-A177-3AD203B41FA5}">
                      <a16:colId xmlns:a16="http://schemas.microsoft.com/office/drawing/2014/main" val="861566130"/>
                    </a:ext>
                  </a:extLst>
                </a:gridCol>
                <a:gridCol w="2643939">
                  <a:extLst>
                    <a:ext uri="{9D8B030D-6E8A-4147-A177-3AD203B41FA5}">
                      <a16:colId xmlns:a16="http://schemas.microsoft.com/office/drawing/2014/main" val="3159859678"/>
                    </a:ext>
                  </a:extLst>
                </a:gridCol>
                <a:gridCol w="2336377">
                  <a:extLst>
                    <a:ext uri="{9D8B030D-6E8A-4147-A177-3AD203B41FA5}">
                      <a16:colId xmlns:a16="http://schemas.microsoft.com/office/drawing/2014/main" val="1548153415"/>
                    </a:ext>
                  </a:extLst>
                </a:gridCol>
              </a:tblGrid>
              <a:tr h="3784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ứng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thích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tượng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hoặc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vân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tiễn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cải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tiến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phù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than,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gia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cộng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đồng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Đưa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huống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HS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quyết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đời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tế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liên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quan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9346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1A5C8A-26B3-3E36-F7A4-73E989A87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48145"/>
              </p:ext>
            </p:extLst>
          </p:nvPr>
        </p:nvGraphicFramePr>
        <p:xfrm>
          <a:off x="2328210" y="1312667"/>
          <a:ext cx="9364231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148">
                  <a:extLst>
                    <a:ext uri="{9D8B030D-6E8A-4147-A177-3AD203B41FA5}">
                      <a16:colId xmlns:a16="http://schemas.microsoft.com/office/drawing/2014/main" val="2070237920"/>
                    </a:ext>
                  </a:extLst>
                </a:gridCol>
                <a:gridCol w="2392393">
                  <a:extLst>
                    <a:ext uri="{9D8B030D-6E8A-4147-A177-3AD203B41FA5}">
                      <a16:colId xmlns:a16="http://schemas.microsoft.com/office/drawing/2014/main" val="2972693508"/>
                    </a:ext>
                  </a:extLst>
                </a:gridCol>
                <a:gridCol w="2645434">
                  <a:extLst>
                    <a:ext uri="{9D8B030D-6E8A-4147-A177-3AD203B41FA5}">
                      <a16:colId xmlns:a16="http://schemas.microsoft.com/office/drawing/2014/main" val="3984803195"/>
                    </a:ext>
                  </a:extLst>
                </a:gridCol>
                <a:gridCol w="2326256">
                  <a:extLst>
                    <a:ext uri="{9D8B030D-6E8A-4147-A177-3AD203B41FA5}">
                      <a16:colId xmlns:a16="http://schemas.microsoft.com/office/drawing/2014/main" val="3287021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khung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KHBD CV 2345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NCKH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HĐ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Quy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TKKT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Ghi</a:t>
                      </a:r>
                      <a:r>
                        <a:rPr kumimoji="0" lang="en-US" sz="2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chú</a:t>
                      </a:r>
                      <a:endParaRPr kumimoji="0" lang="en-US" sz="2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03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34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3" y="1686562"/>
            <a:ext cx="2252264" cy="4394965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Điểm</a:t>
            </a:r>
            <a:endParaRPr lang="en-US" altLang="en-US" sz="3200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k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biệt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giữa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Bài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học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Thông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thường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147412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86D6C3-7F7A-6D9D-E306-7748B9010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6614"/>
              </p:ext>
            </p:extLst>
          </p:nvPr>
        </p:nvGraphicFramePr>
        <p:xfrm>
          <a:off x="2273171" y="2492861"/>
          <a:ext cx="9597808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8586">
                  <a:extLst>
                    <a:ext uri="{9D8B030D-6E8A-4147-A177-3AD203B41FA5}">
                      <a16:colId xmlns:a16="http://schemas.microsoft.com/office/drawing/2014/main" val="1595017390"/>
                    </a:ext>
                  </a:extLst>
                </a:gridCol>
                <a:gridCol w="4799222">
                  <a:extLst>
                    <a:ext uri="{9D8B030D-6E8A-4147-A177-3AD203B41FA5}">
                      <a16:colId xmlns:a16="http://schemas.microsoft.com/office/drawing/2014/main" val="2324280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1: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Mở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đầu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phải</a:t>
                      </a:r>
                      <a:r>
                        <a:rPr kumimoji="0" lang="en-US" sz="3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sz="3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sz="3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sz="3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3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3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cần</a:t>
                      </a:r>
                      <a:r>
                        <a:rPr kumimoji="0" lang="en-US" sz="3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3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quyết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này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gắn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nhu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cầu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tiễn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phù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nội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dung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đối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tượng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sinh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1: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Mở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đầu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–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giáo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viên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miễn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gắn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nội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dung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768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FBE6D0-B88E-4BB5-3183-AFF4348CF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56647"/>
              </p:ext>
            </p:extLst>
          </p:nvPr>
        </p:nvGraphicFramePr>
        <p:xfrm>
          <a:off x="2273171" y="1543995"/>
          <a:ext cx="9568021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4725">
                  <a:extLst>
                    <a:ext uri="{9D8B030D-6E8A-4147-A177-3AD203B41FA5}">
                      <a16:colId xmlns:a16="http://schemas.microsoft.com/office/drawing/2014/main" val="4065688866"/>
                    </a:ext>
                  </a:extLst>
                </a:gridCol>
                <a:gridCol w="4783296">
                  <a:extLst>
                    <a:ext uri="{9D8B030D-6E8A-4147-A177-3AD203B41FA5}">
                      <a16:colId xmlns:a16="http://schemas.microsoft.com/office/drawing/2014/main" val="3595498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HĐ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HĐ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CV 2345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95838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3B3318-2545-9BF9-E4F1-0C12DEF8B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14314"/>
              </p:ext>
            </p:extLst>
          </p:nvPr>
        </p:nvGraphicFramePr>
        <p:xfrm>
          <a:off x="2273171" y="4847794"/>
          <a:ext cx="9597808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8586">
                  <a:extLst>
                    <a:ext uri="{9D8B030D-6E8A-4147-A177-3AD203B41FA5}">
                      <a16:colId xmlns:a16="http://schemas.microsoft.com/office/drawing/2014/main" val="503245162"/>
                    </a:ext>
                  </a:extLst>
                </a:gridCol>
                <a:gridCol w="4799222">
                  <a:extLst>
                    <a:ext uri="{9D8B030D-6E8A-4147-A177-3AD203B41FA5}">
                      <a16:colId xmlns:a16="http://schemas.microsoft.com/office/drawing/2014/main" val="1154154942"/>
                    </a:ext>
                  </a:extLst>
                </a:gridCol>
              </a:tblGrid>
              <a:tr h="3476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2: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thành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nền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2: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thành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91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25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2" y="1875263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Điểm</a:t>
            </a:r>
            <a:endParaRPr lang="en-US" altLang="en-US" sz="3200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k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biệt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giữa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Bài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học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Thông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thường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147412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376C74-816A-64D8-BF70-C602DD8739F9}"/>
              </a:ext>
            </a:extLst>
          </p:cNvPr>
          <p:cNvGraphicFramePr>
            <a:graphicFrameLocks noGrp="1"/>
          </p:cNvGraphicFramePr>
          <p:nvPr/>
        </p:nvGraphicFramePr>
        <p:xfrm>
          <a:off x="2300894" y="2391993"/>
          <a:ext cx="9597808" cy="198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8586">
                  <a:extLst>
                    <a:ext uri="{9D8B030D-6E8A-4147-A177-3AD203B41FA5}">
                      <a16:colId xmlns:a16="http://schemas.microsoft.com/office/drawing/2014/main" val="1093811401"/>
                    </a:ext>
                  </a:extLst>
                </a:gridCol>
                <a:gridCol w="4799222">
                  <a:extLst>
                    <a:ext uri="{9D8B030D-6E8A-4147-A177-3AD203B41FA5}">
                      <a16:colId xmlns:a16="http://schemas.microsoft.com/office/drawing/2014/main" val="323392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Các hoạt động trong Bài học STEM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Các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hoạt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động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trong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Bài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học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thông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thường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theo</a:t>
                      </a:r>
                      <a:r>
                        <a:rPr lang="en-US" sz="1300" dirty="0">
                          <a:effectLst/>
                        </a:rPr>
                        <a:t> CV 2345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2123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86D6C3-7F7A-6D9D-E306-7748B9010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33496"/>
              </p:ext>
            </p:extLst>
          </p:nvPr>
        </p:nvGraphicFramePr>
        <p:xfrm>
          <a:off x="2259309" y="2620005"/>
          <a:ext cx="9597808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8586">
                  <a:extLst>
                    <a:ext uri="{9D8B030D-6E8A-4147-A177-3AD203B41FA5}">
                      <a16:colId xmlns:a16="http://schemas.microsoft.com/office/drawing/2014/main" val="1595017390"/>
                    </a:ext>
                  </a:extLst>
                </a:gridCol>
                <a:gridCol w="4799222">
                  <a:extLst>
                    <a:ext uri="{9D8B030D-6E8A-4147-A177-3AD203B41FA5}">
                      <a16:colId xmlns:a16="http://schemas.microsoft.com/office/drawing/2014/main" val="2324280139"/>
                    </a:ext>
                  </a:extLst>
                </a:gridCol>
              </a:tblGrid>
              <a:tr h="3210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3: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Luyện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Tìm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pháp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chia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lựa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chọn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pháp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thử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giá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- Chia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thảo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điều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chỉnh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3: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Luyện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tập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4: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768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FBE6D0-B88E-4BB5-3183-AFF4348CF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47749"/>
              </p:ext>
            </p:extLst>
          </p:nvPr>
        </p:nvGraphicFramePr>
        <p:xfrm>
          <a:off x="2273171" y="1651287"/>
          <a:ext cx="9570085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4725">
                  <a:extLst>
                    <a:ext uri="{9D8B030D-6E8A-4147-A177-3AD203B41FA5}">
                      <a16:colId xmlns:a16="http://schemas.microsoft.com/office/drawing/2014/main" val="4065688866"/>
                    </a:ext>
                  </a:extLst>
                </a:gridCol>
                <a:gridCol w="4785360">
                  <a:extLst>
                    <a:ext uri="{9D8B030D-6E8A-4147-A177-3AD203B41FA5}">
                      <a16:colId xmlns:a16="http://schemas.microsoft.com/office/drawing/2014/main" val="3595498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HĐ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HĐ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học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CV 2345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95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28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4">
            <a:extLst>
              <a:ext uri="{FF2B5EF4-FFF2-40B4-BE49-F238E27FC236}">
                <a16:creationId xmlns:a16="http://schemas.microsoft.com/office/drawing/2014/main" id="{386EB341-6F14-4BAE-22BF-FB72D604597A}"/>
              </a:ext>
            </a:extLst>
          </p:cNvPr>
          <p:cNvSpPr/>
          <p:nvPr/>
        </p:nvSpPr>
        <p:spPr>
          <a:xfrm flipV="1">
            <a:off x="1545631" y="177800"/>
            <a:ext cx="9910915" cy="6527800"/>
          </a:xfrm>
          <a:prstGeom prst="diamond">
            <a:avLst/>
          </a:prstGeom>
          <a:noFill/>
          <a:ln w="76200">
            <a:gradFill>
              <a:gsLst>
                <a:gs pos="51000">
                  <a:srgbClr val="FDB424"/>
                </a:gs>
                <a:gs pos="100000">
                  <a:srgbClr val="F8E19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id="{72603227-EE86-F1B7-6CF6-2BD6974B1C4B}"/>
              </a:ext>
            </a:extLst>
          </p:cNvPr>
          <p:cNvSpPr/>
          <p:nvPr/>
        </p:nvSpPr>
        <p:spPr>
          <a:xfrm rot="2688315">
            <a:off x="4125368" y="1359181"/>
            <a:ext cx="4202802" cy="4290071"/>
          </a:xfrm>
          <a:prstGeom prst="rect">
            <a:avLst/>
          </a:prstGeom>
          <a:gradFill>
            <a:gsLst>
              <a:gs pos="53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0"/>
          </a:gradFill>
          <a:ln>
            <a:solidFill>
              <a:schemeClr val="bg1"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8" name="组合 6">
            <a:extLst>
              <a:ext uri="{FF2B5EF4-FFF2-40B4-BE49-F238E27FC236}">
                <a16:creationId xmlns:a16="http://schemas.microsoft.com/office/drawing/2014/main" id="{A62AE48D-2478-4D08-1CB0-5F4250C5C051}"/>
              </a:ext>
            </a:extLst>
          </p:cNvPr>
          <p:cNvGrpSpPr/>
          <p:nvPr/>
        </p:nvGrpSpPr>
        <p:grpSpPr>
          <a:xfrm>
            <a:off x="-1266424" y="3241978"/>
            <a:ext cx="2056938" cy="408036"/>
            <a:chOff x="2584573" y="4946065"/>
            <a:chExt cx="1160365" cy="141965"/>
          </a:xfrm>
        </p:grpSpPr>
        <p:cxnSp>
          <p:nvCxnSpPr>
            <p:cNvPr id="9" name="直接连接符 7">
              <a:extLst>
                <a:ext uri="{FF2B5EF4-FFF2-40B4-BE49-F238E27FC236}">
                  <a16:creationId xmlns:a16="http://schemas.microsoft.com/office/drawing/2014/main" id="{626C5CD1-E72D-8A85-BF98-5255390C3921}"/>
                </a:ext>
              </a:extLst>
            </p:cNvPr>
            <p:cNvCxnSpPr/>
            <p:nvPr/>
          </p:nvCxnSpPr>
          <p:spPr>
            <a:xfrm>
              <a:off x="2584573" y="5019540"/>
              <a:ext cx="978887" cy="1"/>
            </a:xfrm>
            <a:prstGeom prst="line">
              <a:avLst/>
            </a:prstGeom>
            <a:ln w="28575" cap="rnd">
              <a:solidFill>
                <a:srgbClr val="FAD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8">
              <a:extLst>
                <a:ext uri="{FF2B5EF4-FFF2-40B4-BE49-F238E27FC236}">
                  <a16:creationId xmlns:a16="http://schemas.microsoft.com/office/drawing/2014/main" id="{AEDF8763-D08F-41A3-43EA-DBE14CBB16C0}"/>
                </a:ext>
              </a:extLst>
            </p:cNvPr>
            <p:cNvSpPr/>
            <p:nvPr/>
          </p:nvSpPr>
          <p:spPr>
            <a:xfrm rot="2592937">
              <a:off x="3602973" y="4946065"/>
              <a:ext cx="141965" cy="141965"/>
            </a:xfrm>
            <a:prstGeom prst="rect">
              <a:avLst/>
            </a:prstGeom>
            <a:noFill/>
            <a:ln>
              <a:solidFill>
                <a:srgbClr val="FAD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grpSp>
        <p:nvGrpSpPr>
          <p:cNvPr id="11" name="组合 9">
            <a:extLst>
              <a:ext uri="{FF2B5EF4-FFF2-40B4-BE49-F238E27FC236}">
                <a16:creationId xmlns:a16="http://schemas.microsoft.com/office/drawing/2014/main" id="{25BE57A7-3A7C-44BE-76C1-EF7054148DA3}"/>
              </a:ext>
            </a:extLst>
          </p:cNvPr>
          <p:cNvGrpSpPr/>
          <p:nvPr/>
        </p:nvGrpSpPr>
        <p:grpSpPr>
          <a:xfrm flipH="1">
            <a:off x="11580434" y="3241978"/>
            <a:ext cx="2075122" cy="408036"/>
            <a:chOff x="2584573" y="4946065"/>
            <a:chExt cx="1160365" cy="141965"/>
          </a:xfrm>
        </p:grpSpPr>
        <p:cxnSp>
          <p:nvCxnSpPr>
            <p:cNvPr id="12" name="直接连接符 10">
              <a:extLst>
                <a:ext uri="{FF2B5EF4-FFF2-40B4-BE49-F238E27FC236}">
                  <a16:creationId xmlns:a16="http://schemas.microsoft.com/office/drawing/2014/main" id="{EFA56A1A-0CDD-B094-A432-034F2A2332CE}"/>
                </a:ext>
              </a:extLst>
            </p:cNvPr>
            <p:cNvCxnSpPr/>
            <p:nvPr/>
          </p:nvCxnSpPr>
          <p:spPr>
            <a:xfrm>
              <a:off x="2584573" y="5019540"/>
              <a:ext cx="978887" cy="1"/>
            </a:xfrm>
            <a:prstGeom prst="line">
              <a:avLst/>
            </a:prstGeom>
            <a:ln w="28575" cap="rnd">
              <a:solidFill>
                <a:srgbClr val="FAD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1">
              <a:extLst>
                <a:ext uri="{FF2B5EF4-FFF2-40B4-BE49-F238E27FC236}">
                  <a16:creationId xmlns:a16="http://schemas.microsoft.com/office/drawing/2014/main" id="{AB5099E6-E45E-CE74-17FE-E8A5C5C9D8E7}"/>
                </a:ext>
              </a:extLst>
            </p:cNvPr>
            <p:cNvSpPr/>
            <p:nvPr/>
          </p:nvSpPr>
          <p:spPr>
            <a:xfrm rot="2592937">
              <a:off x="3602973" y="4946065"/>
              <a:ext cx="141965" cy="141965"/>
            </a:xfrm>
            <a:prstGeom prst="rect">
              <a:avLst/>
            </a:prstGeom>
            <a:noFill/>
            <a:ln>
              <a:solidFill>
                <a:srgbClr val="FAD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8DC5211-0B32-1E16-4DD5-B60A95060299}"/>
              </a:ext>
            </a:extLst>
          </p:cNvPr>
          <p:cNvSpPr txBox="1"/>
          <p:nvPr/>
        </p:nvSpPr>
        <p:spPr>
          <a:xfrm rot="95711">
            <a:off x="4555681" y="1738116"/>
            <a:ext cx="3593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Kabel KT" panose="02040603050506020204" pitchFamily="18" charset="0"/>
              </a:rPr>
              <a:t>XÂY DỰNG VÀ TỔ CHỨC DẠY HỌC CHỦ ĐỀ STEM Ở TIỂU HỌC</a:t>
            </a:r>
          </a:p>
        </p:txBody>
      </p:sp>
      <p:sp>
        <p:nvSpPr>
          <p:cNvPr id="14" name="平行四边形 4">
            <a:extLst>
              <a:ext uri="{FF2B5EF4-FFF2-40B4-BE49-F238E27FC236}">
                <a16:creationId xmlns:a16="http://schemas.microsoft.com/office/drawing/2014/main" id="{F949AECC-4F59-4AED-6FD2-368053D2EC8B}"/>
              </a:ext>
            </a:extLst>
          </p:cNvPr>
          <p:cNvSpPr/>
          <p:nvPr/>
        </p:nvSpPr>
        <p:spPr>
          <a:xfrm flipV="1">
            <a:off x="998714" y="203189"/>
            <a:ext cx="9910915" cy="6527800"/>
          </a:xfrm>
          <a:prstGeom prst="diamond">
            <a:avLst/>
          </a:prstGeom>
          <a:noFill/>
          <a:ln w="76200">
            <a:gradFill>
              <a:gsLst>
                <a:gs pos="51000">
                  <a:srgbClr val="FDB424"/>
                </a:gs>
                <a:gs pos="100000">
                  <a:srgbClr val="F8E19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4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" y="2030319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độ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triển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khai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147412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E60310-A926-6859-251C-7BDD1229F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40194"/>
              </p:ext>
            </p:extLst>
          </p:nvPr>
        </p:nvGraphicFramePr>
        <p:xfrm>
          <a:off x="2305110" y="1502791"/>
          <a:ext cx="9760369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3025">
                  <a:extLst>
                    <a:ext uri="{9D8B030D-6E8A-4147-A177-3AD203B41FA5}">
                      <a16:colId xmlns:a16="http://schemas.microsoft.com/office/drawing/2014/main" val="1708979281"/>
                    </a:ext>
                  </a:extLst>
                </a:gridCol>
                <a:gridCol w="3253672">
                  <a:extLst>
                    <a:ext uri="{9D8B030D-6E8A-4147-A177-3AD203B41FA5}">
                      <a16:colId xmlns:a16="http://schemas.microsoft.com/office/drawing/2014/main" val="3303689757"/>
                    </a:ext>
                  </a:extLst>
                </a:gridCol>
                <a:gridCol w="3253672">
                  <a:extLst>
                    <a:ext uri="{9D8B030D-6E8A-4147-A177-3AD203B41FA5}">
                      <a16:colId xmlns:a16="http://schemas.microsoft.com/office/drawing/2014/main" val="3165681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Mức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Mức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1037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2F467F-C9E6-F520-EB8B-DF3D1866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3271"/>
              </p:ext>
            </p:extLst>
          </p:nvPr>
        </p:nvGraphicFramePr>
        <p:xfrm>
          <a:off x="2287032" y="2019017"/>
          <a:ext cx="9778448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8448">
                  <a:extLst>
                    <a:ext uri="{9D8B030D-6E8A-4147-A177-3AD203B41FA5}">
                      <a16:colId xmlns:a16="http://schemas.microsoft.com/office/drawing/2014/main" val="3449698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1: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Mở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đầu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Xác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định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148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2: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thành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mới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nền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080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3: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Luyện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Tìm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pháp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chia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sẻ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89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A25DBB-C389-EE65-A9AD-234DC1570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34173"/>
              </p:ext>
            </p:extLst>
          </p:nvPr>
        </p:nvGraphicFramePr>
        <p:xfrm>
          <a:off x="2287031" y="3310479"/>
          <a:ext cx="9778448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9050">
                  <a:extLst>
                    <a:ext uri="{9D8B030D-6E8A-4147-A177-3AD203B41FA5}">
                      <a16:colId xmlns:a16="http://schemas.microsoft.com/office/drawing/2014/main" val="4213689858"/>
                    </a:ext>
                  </a:extLst>
                </a:gridCol>
                <a:gridCol w="3259699">
                  <a:extLst>
                    <a:ext uri="{9D8B030D-6E8A-4147-A177-3AD203B41FA5}">
                      <a16:colId xmlns:a16="http://schemas.microsoft.com/office/drawing/2014/main" val="610363162"/>
                    </a:ext>
                  </a:extLst>
                </a:gridCol>
                <a:gridCol w="3259699">
                  <a:extLst>
                    <a:ext uri="{9D8B030D-6E8A-4147-A177-3AD203B41FA5}">
                      <a16:colId xmlns:a16="http://schemas.microsoft.com/office/drawing/2014/main" val="3448914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a/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lựa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chọn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pháp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Mô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tả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thích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tại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sao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cần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làm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như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vậy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bằng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lời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nói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ở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mức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đơn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Chỉ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kể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liệu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cụ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cần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sử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ý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tưởng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pháp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lời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nói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vẽ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),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thích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Nêu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liệu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cụ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cần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sử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Phác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thảo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bản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vẽ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SP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dự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kiến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chú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thích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liệu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bước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0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9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" y="2030319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M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độ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triển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khai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147412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E60310-A926-6859-251C-7BDD1229F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84209"/>
              </p:ext>
            </p:extLst>
          </p:nvPr>
        </p:nvGraphicFramePr>
        <p:xfrm>
          <a:off x="2304727" y="1393881"/>
          <a:ext cx="9570085" cy="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9605">
                  <a:extLst>
                    <a:ext uri="{9D8B030D-6E8A-4147-A177-3AD203B41FA5}">
                      <a16:colId xmlns:a16="http://schemas.microsoft.com/office/drawing/2014/main" val="1708979281"/>
                    </a:ext>
                  </a:extLst>
                </a:gridCol>
                <a:gridCol w="3190240">
                  <a:extLst>
                    <a:ext uri="{9D8B030D-6E8A-4147-A177-3AD203B41FA5}">
                      <a16:colId xmlns:a16="http://schemas.microsoft.com/office/drawing/2014/main" val="3303689757"/>
                    </a:ext>
                  </a:extLst>
                </a:gridCol>
                <a:gridCol w="3190240">
                  <a:extLst>
                    <a:ext uri="{9D8B030D-6E8A-4147-A177-3AD203B41FA5}">
                      <a16:colId xmlns:a16="http://schemas.microsoft.com/office/drawing/2014/main" val="3165681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động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微软雅黑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Mức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Mức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微软雅黑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1037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2F467F-C9E6-F520-EB8B-DF3D1866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17589"/>
              </p:ext>
            </p:extLst>
          </p:nvPr>
        </p:nvGraphicFramePr>
        <p:xfrm>
          <a:off x="2304726" y="1932956"/>
          <a:ext cx="9570085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0085">
                  <a:extLst>
                    <a:ext uri="{9D8B030D-6E8A-4147-A177-3AD203B41FA5}">
                      <a16:colId xmlns:a16="http://schemas.microsoft.com/office/drawing/2014/main" val="3449698581"/>
                    </a:ext>
                  </a:extLst>
                </a:gridCol>
              </a:tblGrid>
              <a:tr h="623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3: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Luyện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vận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Tìm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pháp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, chia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sẻ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1489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F58E69-BDE9-458E-4FB5-D6A1E8CA7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63847"/>
              </p:ext>
            </p:extLst>
          </p:nvPr>
        </p:nvGraphicFramePr>
        <p:xfrm>
          <a:off x="2304725" y="2570237"/>
          <a:ext cx="9570085" cy="423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9605">
                  <a:extLst>
                    <a:ext uri="{9D8B030D-6E8A-4147-A177-3AD203B41FA5}">
                      <a16:colId xmlns:a16="http://schemas.microsoft.com/office/drawing/2014/main" val="2254679807"/>
                    </a:ext>
                  </a:extLst>
                </a:gridCol>
                <a:gridCol w="3190240">
                  <a:extLst>
                    <a:ext uri="{9D8B030D-6E8A-4147-A177-3AD203B41FA5}">
                      <a16:colId xmlns:a16="http://schemas.microsoft.com/office/drawing/2014/main" val="1962638929"/>
                    </a:ext>
                  </a:extLst>
                </a:gridCol>
                <a:gridCol w="3190240">
                  <a:extLst>
                    <a:ext uri="{9D8B030D-6E8A-4147-A177-3AD203B41FA5}">
                      <a16:colId xmlns:a16="http://schemas.microsoft.com/office/drawing/2014/main" val="3029588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b/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thử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sự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hỗ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trợ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viên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Thử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theo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bản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vẽ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viên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chấp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nhận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Thử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nghiệm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3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endParaRPr kumimoji="0" lang="en-US" sz="3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101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c/ Chia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thảo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điều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chỉnh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Chia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thảo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làm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Chia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sẻ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thảo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làm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xuất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cải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tiến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83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03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94" y="1665194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Khung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hoạch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Bài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dạy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147412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232832FA-CBCB-070A-506C-C44D83C3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166" y="1665194"/>
            <a:ext cx="9385540" cy="4401205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TÊN BÀI DẠY STEM/HOẠT ĐỘNG TRẢI NGHIỆM STEM (</a:t>
            </a:r>
            <a:r>
              <a:rPr lang="en-US" sz="2800" b="1" dirty="0">
                <a:solidFill>
                  <a:srgbClr val="FF0000"/>
                </a:solidFill>
                <a:latin typeface="UTM Khuccamta" panose="02040603050506020204" pitchFamily="18" charset="0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  <a:latin typeface="UTM Khuccamta" panose="0204060305050602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Dạy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tại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:………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lượng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:……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tiết</a:t>
            </a:r>
            <a:endParaRPr lang="en-US" sz="3200" b="1" dirty="0">
              <a:solidFill>
                <a:prstClr val="black"/>
              </a:solidFill>
              <a:latin typeface="UTM Khuccamta" panose="0204060305050602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chức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: Khi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dạy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dung …..(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môn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:…….. (</a:t>
            </a:r>
            <a:r>
              <a:rPr lang="en-US" sz="3200" b="1" dirty="0">
                <a:solidFill>
                  <a:srgbClr val="00B050"/>
                </a:solidFill>
                <a:latin typeface="UTM Khuccamta" panose="02040603050506020204" pitchFamily="18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Mô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dung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môn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…(</a:t>
            </a:r>
            <a:r>
              <a:rPr lang="en-US" sz="3200" b="1" dirty="0">
                <a:solidFill>
                  <a:srgbClr val="00B050"/>
                </a:solidFill>
                <a:latin typeface="UTM Khuccamta" panose="02040603050506020204" pitchFamily="18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YCCĐ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:……..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đạt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YC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STEM/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trải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nghiệm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STEM “ </a:t>
            </a:r>
            <a:r>
              <a:rPr lang="en-US" sz="3200" b="1" dirty="0">
                <a:solidFill>
                  <a:srgbClr val="FF0000"/>
                </a:solidFill>
                <a:latin typeface="UTM Khuccamta" panose="02040603050506020204" pitchFamily="18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:…..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dung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đạo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học</a:t>
            </a:r>
            <a:endParaRPr lang="en-US" sz="3200" b="1" dirty="0">
              <a:solidFill>
                <a:prstClr val="black"/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3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49" y="1706488"/>
            <a:ext cx="2252264" cy="4326031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Khung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hoạch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dạy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147412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highlight>
                <a:srgbClr val="FF0000"/>
              </a:highlight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BD1798-24B9-D198-3D19-4CD031800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28299"/>
              </p:ext>
            </p:extLst>
          </p:nvPr>
        </p:nvGraphicFramePr>
        <p:xfrm>
          <a:off x="2482301" y="2064737"/>
          <a:ext cx="9571677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7583">
                  <a:extLst>
                    <a:ext uri="{9D8B030D-6E8A-4147-A177-3AD203B41FA5}">
                      <a16:colId xmlns:a16="http://schemas.microsoft.com/office/drawing/2014/main" val="1828280037"/>
                    </a:ext>
                  </a:extLst>
                </a:gridCol>
                <a:gridCol w="3117047">
                  <a:extLst>
                    <a:ext uri="{9D8B030D-6E8A-4147-A177-3AD203B41FA5}">
                      <a16:colId xmlns:a16="http://schemas.microsoft.com/office/drawing/2014/main" val="2156628008"/>
                    </a:ext>
                  </a:extLst>
                </a:gridCol>
                <a:gridCol w="3117047">
                  <a:extLst>
                    <a:ext uri="{9D8B030D-6E8A-4147-A177-3AD203B41FA5}">
                      <a16:colId xmlns:a16="http://schemas.microsoft.com/office/drawing/2014/main" val="2079557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endParaRPr lang="en-US" sz="32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YCCĐ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005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đạo</a:t>
                      </a:r>
                      <a:endParaRPr lang="en-US" sz="32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TNXH/Khoa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endParaRPr lang="en-US" sz="32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2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endParaRPr lang="en-US" sz="32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Toán</a:t>
                      </a:r>
                      <a:endParaRPr lang="en-US" sz="32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73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nghệ</a:t>
                      </a:r>
                      <a:endParaRPr lang="en-US" sz="32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969074"/>
                  </a:ext>
                </a:extLst>
              </a:tr>
              <a:tr h="326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Tin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endParaRPr lang="en-US" sz="32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797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Mĩ</a:t>
                      </a:r>
                      <a:r>
                        <a:rPr lang="en-US" sz="3200" b="1" kern="1200" dirty="0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prstClr val="black"/>
                          </a:solidFill>
                          <a:latin typeface="UTM Khuccamta" panose="02040603050506020204" pitchFamily="18" charset="0"/>
                          <a:ea typeface="+mn-ea"/>
                          <a:cs typeface="Arial" panose="020B0604020202020204" pitchFamily="34" charset="0"/>
                        </a:rPr>
                        <a:t>thuật</a:t>
                      </a:r>
                      <a:endParaRPr lang="en-US" sz="3200" b="1" kern="1200" dirty="0">
                        <a:solidFill>
                          <a:prstClr val="black"/>
                        </a:solidFill>
                        <a:latin typeface="UTM Khuccamta" panose="0204060305050602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4669181"/>
                  </a:ext>
                </a:extLst>
              </a:tr>
            </a:tbl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446BBB3D-9550-FD9A-197B-6AD34777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413" y="1517735"/>
            <a:ext cx="9570085" cy="584775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Nội</a:t>
            </a:r>
            <a:r>
              <a:rPr lang="en-US" alt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dung </a:t>
            </a: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chủ</a:t>
            </a:r>
            <a:r>
              <a:rPr lang="en-US" alt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đạo</a:t>
            </a:r>
            <a:r>
              <a:rPr lang="en-US" alt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tích</a:t>
            </a:r>
            <a:r>
              <a:rPr lang="en-US" alt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hợp</a:t>
            </a:r>
            <a:r>
              <a:rPr lang="en-US" alt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học</a:t>
            </a:r>
            <a:endParaRPr lang="en-US" altLang="en-US" sz="3200" b="1" dirty="0">
              <a:solidFill>
                <a:prstClr val="black"/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60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0" y="1600493"/>
            <a:ext cx="2477729" cy="4798357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Khung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hoạch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dạy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030" y="1382097"/>
            <a:ext cx="9349971" cy="5016758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I/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đạt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YCCĐ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hợp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Khuccamta" panose="02040603050506020204" pitchFamily="18" charset="0"/>
              <a:ea typeface="微软雅黑"/>
              <a:cs typeface="Arial" panose="020B0604020202020204" pitchFamily="34" charset="0"/>
            </a:endParaRPr>
          </a:p>
          <a:p>
            <a:pPr marL="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dung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dạy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Khuccamta" panose="02040603050506020204" pitchFamily="18" charset="0"/>
              <a:ea typeface="微软雅黑"/>
              <a:cs typeface="Arial" panose="020B0604020202020204" pitchFamily="34" charset="0"/>
            </a:endParaRPr>
          </a:p>
          <a:p>
            <a:pPr marL="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1/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viên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Khuccamta" panose="02040603050506020204" pitchFamily="18" charset="0"/>
              <a:ea typeface="微软雅黑"/>
              <a:cs typeface="Arial" panose="020B0604020202020204" pitchFamily="34" charset="0"/>
            </a:endParaRPr>
          </a:p>
          <a:p>
            <a:pPr marL="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phiếu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phiếu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giá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Khuccamta" panose="02040603050506020204" pitchFamily="18" charset="0"/>
              <a:ea typeface="微软雅黑"/>
              <a:cs typeface="Arial" panose="020B0604020202020204" pitchFamily="34" charset="0"/>
            </a:endParaRPr>
          </a:p>
          <a:p>
            <a:pPr marL="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video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,…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:… </a:t>
            </a:r>
          </a:p>
          <a:p>
            <a:pPr marL="0" indent="0"/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2/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Chuẩn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bị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HS: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liệu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GV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cầu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HS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chuẩn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bị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từng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nhóm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cụ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ghi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rõ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lượng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từng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liệu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minh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họa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nếu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thiết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,…)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292695" y="8450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51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0" y="1600493"/>
            <a:ext cx="2477729" cy="4798357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dụ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Minh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họa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292695" y="8450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4F35A7-C176-7195-89EE-6ABA57050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34985"/>
              </p:ext>
            </p:extLst>
          </p:nvPr>
        </p:nvGraphicFramePr>
        <p:xfrm>
          <a:off x="2572119" y="1852956"/>
          <a:ext cx="9176120" cy="4507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113">
                  <a:extLst>
                    <a:ext uri="{9D8B030D-6E8A-4147-A177-3AD203B41FA5}">
                      <a16:colId xmlns:a16="http://schemas.microsoft.com/office/drawing/2014/main" val="2602676804"/>
                    </a:ext>
                  </a:extLst>
                </a:gridCol>
                <a:gridCol w="1603057">
                  <a:extLst>
                    <a:ext uri="{9D8B030D-6E8A-4147-A177-3AD203B41FA5}">
                      <a16:colId xmlns:a16="http://schemas.microsoft.com/office/drawing/2014/main" val="633625292"/>
                    </a:ext>
                  </a:extLst>
                </a:gridCol>
                <a:gridCol w="1416998">
                  <a:extLst>
                    <a:ext uri="{9D8B030D-6E8A-4147-A177-3AD203B41FA5}">
                      <a16:colId xmlns:a16="http://schemas.microsoft.com/office/drawing/2014/main" val="3970313515"/>
                    </a:ext>
                  </a:extLst>
                </a:gridCol>
                <a:gridCol w="908649">
                  <a:extLst>
                    <a:ext uri="{9D8B030D-6E8A-4147-A177-3AD203B41FA5}">
                      <a16:colId xmlns:a16="http://schemas.microsoft.com/office/drawing/2014/main" val="1963506544"/>
                    </a:ext>
                  </a:extLst>
                </a:gridCol>
                <a:gridCol w="351009">
                  <a:extLst>
                    <a:ext uri="{9D8B030D-6E8A-4147-A177-3AD203B41FA5}">
                      <a16:colId xmlns:a16="http://schemas.microsoft.com/office/drawing/2014/main" val="1870133214"/>
                    </a:ext>
                  </a:extLst>
                </a:gridCol>
                <a:gridCol w="1732614">
                  <a:extLst>
                    <a:ext uri="{9D8B030D-6E8A-4147-A177-3AD203B41FA5}">
                      <a16:colId xmlns:a16="http://schemas.microsoft.com/office/drawing/2014/main" val="3974030199"/>
                    </a:ext>
                  </a:extLst>
                </a:gridCol>
                <a:gridCol w="728113">
                  <a:extLst>
                    <a:ext uri="{9D8B030D-6E8A-4147-A177-3AD203B41FA5}">
                      <a16:colId xmlns:a16="http://schemas.microsoft.com/office/drawing/2014/main" val="3597072461"/>
                    </a:ext>
                  </a:extLst>
                </a:gridCol>
                <a:gridCol w="1707567">
                  <a:extLst>
                    <a:ext uri="{9D8B030D-6E8A-4147-A177-3AD203B41FA5}">
                      <a16:colId xmlns:a16="http://schemas.microsoft.com/office/drawing/2014/main" val="3891320910"/>
                    </a:ext>
                  </a:extLst>
                </a:gridCol>
              </a:tblGrid>
              <a:tr h="545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Thiết bị/Học liệu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Hình ảnh minh hoạ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lượng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Thiết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liệu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Số lượng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ảnh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minh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26284868"/>
                  </a:ext>
                </a:extLst>
              </a:tr>
              <a:tr h="8801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Đèn</a:t>
                      </a:r>
                      <a:r>
                        <a:rPr lang="en-US" sz="1400" dirty="0">
                          <a:effectLst/>
                        </a:rPr>
                        <a:t> pin </a:t>
                      </a:r>
                      <a:r>
                        <a:rPr lang="en-US" sz="1400" dirty="0" err="1">
                          <a:effectLst/>
                        </a:rPr>
                        <a:t>hoặc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đèn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flas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thoại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Giấy bìa cứng A4/td&gt;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94132685"/>
                  </a:ext>
                </a:extLst>
              </a:tr>
              <a:tr h="792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Thước thẳng 20cm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Giấy in A4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57609531"/>
                  </a:ext>
                </a:extLst>
              </a:tr>
              <a:tr h="7769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Vở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sách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Băng keo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40122841"/>
                  </a:ext>
                </a:extLst>
              </a:tr>
              <a:tr h="7361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Kéo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Xiên 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53441099"/>
                  </a:ext>
                </a:extLst>
              </a:tr>
              <a:tr h="7763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Bìa carton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(40x60) cm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3F7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Giấy nến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3F7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36401579"/>
                  </a:ext>
                </a:extLst>
              </a:tr>
            </a:tbl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F7F02851-E523-BCB4-7897-EF77DB735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526" y="1252529"/>
            <a:ext cx="9220714" cy="523220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Đồ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dùng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cần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chuẩn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bị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của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HS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bài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Rạp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chiếu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bóng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mini (</a:t>
            </a:r>
            <a:r>
              <a:rPr lang="en-US" altLang="en-US" sz="2800" b="1" dirty="0" err="1">
                <a:solidFill>
                  <a:prstClr val="black"/>
                </a:solidFill>
                <a:latin typeface="UTM Khuccamta" panose="02040603050506020204" pitchFamily="18" charset="0"/>
              </a:rPr>
              <a:t>lớp</a:t>
            </a:r>
            <a:r>
              <a:rPr lang="en-US" altLang="en-US" sz="2800" b="1" dirty="0">
                <a:solidFill>
                  <a:prstClr val="black"/>
                </a:solidFill>
                <a:latin typeface="UTM Khuccamta" panose="02040603050506020204" pitchFamily="18" charset="0"/>
              </a:rPr>
              <a:t> 4)</a:t>
            </a:r>
          </a:p>
        </p:txBody>
      </p:sp>
      <p:pic>
        <p:nvPicPr>
          <p:cNvPr id="9" name="Picture 8" descr="A black and red flashlight&#10;&#10;Description automatically generated">
            <a:extLst>
              <a:ext uri="{FF2B5EF4-FFF2-40B4-BE49-F238E27FC236}">
                <a16:creationId xmlns:a16="http://schemas.microsoft.com/office/drawing/2014/main" id="{6A7CB5BD-4527-BC7D-5CC0-46FCB2C08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86" y="2544734"/>
            <a:ext cx="734060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everal white and blue rulers&#10;&#10;Description automatically generated">
            <a:extLst>
              <a:ext uri="{FF2B5EF4-FFF2-40B4-BE49-F238E27FC236}">
                <a16:creationId xmlns:a16="http://schemas.microsoft.com/office/drawing/2014/main" id="{E8836AAC-2F36-CE05-E699-431A799D5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86" y="3278794"/>
            <a:ext cx="728980" cy="72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close-up of several cards&#10;&#10;Description automatically generated">
            <a:extLst>
              <a:ext uri="{FF2B5EF4-FFF2-40B4-BE49-F238E27FC236}">
                <a16:creationId xmlns:a16="http://schemas.microsoft.com/office/drawing/2014/main" id="{BF99C132-64D0-7F14-7DF2-0AD2C312E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66" y="4063040"/>
            <a:ext cx="1029335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air of scissors with black handles&#10;&#10;Description automatically generated">
            <a:extLst>
              <a:ext uri="{FF2B5EF4-FFF2-40B4-BE49-F238E27FC236}">
                <a16:creationId xmlns:a16="http://schemas.microsoft.com/office/drawing/2014/main" id="{65A2DCAC-BC2A-435B-5790-4153D804C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10" y="4862077"/>
            <a:ext cx="610870" cy="61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-up of a brown paper&#10;&#10;Description automatically generated">
            <a:extLst>
              <a:ext uri="{FF2B5EF4-FFF2-40B4-BE49-F238E27FC236}">
                <a16:creationId xmlns:a16="http://schemas.microsoft.com/office/drawing/2014/main" id="{C5456CCD-4AB0-743F-E9FC-6B6897D647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10" y="5680676"/>
            <a:ext cx="559435" cy="50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close-up of several colored papers&#10;&#10;Description automatically generated">
            <a:extLst>
              <a:ext uri="{FF2B5EF4-FFF2-40B4-BE49-F238E27FC236}">
                <a16:creationId xmlns:a16="http://schemas.microsoft.com/office/drawing/2014/main" id="{0B23E2ED-F5A9-FF5B-C981-223BF850EE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87" y="2464178"/>
            <a:ext cx="978535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73C487-BD15-2905-2B23-6362F6D34C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254" y="3390575"/>
            <a:ext cx="67246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-up of a roll of tape&#10;&#10;Description automatically generated">
            <a:extLst>
              <a:ext uri="{FF2B5EF4-FFF2-40B4-BE49-F238E27FC236}">
                <a16:creationId xmlns:a16="http://schemas.microsoft.com/office/drawing/2014/main" id="{C0B36F3B-6CD6-936B-13B9-E412B946E9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87" y="4140247"/>
            <a:ext cx="67246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B63601-B26A-53DB-3C96-89BAAD2A14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254" y="4928215"/>
            <a:ext cx="672465" cy="61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stack of white plastic sheets&#10;&#10;Description automatically generated">
            <a:extLst>
              <a:ext uri="{FF2B5EF4-FFF2-40B4-BE49-F238E27FC236}">
                <a16:creationId xmlns:a16="http://schemas.microsoft.com/office/drawing/2014/main" id="{E5E3ACA1-1791-30DA-1A43-A70F39945E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87" y="5692483"/>
            <a:ext cx="690245" cy="57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8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0" y="1600493"/>
            <a:ext cx="2477729" cy="5016755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Khung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hoạch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dạy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029" y="1600494"/>
            <a:ext cx="9349971" cy="5016758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III/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dạy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yếu</a:t>
            </a:r>
            <a:endParaRPr lang="en-US" sz="32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1/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1: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Mở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đầu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Xác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định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endParaRPr lang="en-US" sz="32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a/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Khởi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endParaRPr lang="en-US" sz="32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b/ Giao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nhiệm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vụ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rõ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tình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huống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quyết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nhiệm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vụ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cụ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giao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HS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tạo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ra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sản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phẩm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quyết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ra.</a:t>
            </a:r>
            <a:endParaRPr lang="en-US" sz="32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2/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mới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/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Nghiên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cứu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nền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ghi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rõ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hướng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dẫn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mới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sử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quyết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ra</a:t>
            </a:r>
            <a:endParaRPr lang="en-US" sz="32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292695" y="8450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2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0" y="1600494"/>
            <a:ext cx="2477729" cy="3416320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Khung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hoạch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dạy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029" y="1600494"/>
            <a:ext cx="9349971" cy="3416320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III/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dạy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yếu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Khuccamta" panose="02040603050506020204" pitchFamily="18" charset="0"/>
              <a:ea typeface="微软雅黑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3/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3: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vận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dụng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a/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xuất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lựa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pháp</a:t>
            </a:r>
            <a:endParaRPr lang="en-US" sz="36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b/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Chế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tạo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mẫu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thử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nghiệm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đánh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giá</a:t>
            </a:r>
            <a:endParaRPr lang="en-US" sz="36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c/ Chia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sẻ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thảo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luận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điều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chỉnh</a:t>
            </a:r>
            <a:endParaRPr lang="en-US" sz="36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292695" y="8450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6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0" y="1600494"/>
            <a:ext cx="2477729" cy="4127354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Tổ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chức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HĐTN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029" y="1600494"/>
            <a:ext cx="9349971" cy="4031873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thuộc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lĩnh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vực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quyết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ra.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Tùy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từng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điều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kiện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cụ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ngoài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chương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trình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phù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trình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năng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lực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.</a:t>
            </a:r>
          </a:p>
          <a:p>
            <a:pPr marL="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trải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nghiệm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 ở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tiểu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thường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quy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trình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thiết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kỹ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thuật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sau</a:t>
            </a:r>
            <a:endParaRPr lang="en-US" sz="32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292695" y="8450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6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07" y="2140174"/>
            <a:ext cx="2477729" cy="2924926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Tổ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chức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HĐTN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08" y="2101417"/>
            <a:ext cx="8976004" cy="2862322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1: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Mở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đầu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(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Xác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định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2: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xuất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lựa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pháp</a:t>
            </a:r>
            <a:endParaRPr lang="en-US" sz="36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3: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Chế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tạo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sản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phẩm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thử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nghiệm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đánh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giá</a:t>
            </a:r>
            <a:endParaRPr lang="en-US" sz="36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4: Chia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sẻ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thảo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luận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điều</a:t>
            </a:r>
            <a:r>
              <a:rPr lang="en-US" sz="3600" b="1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chỉnh</a:t>
            </a:r>
            <a:endParaRPr lang="en-US" sz="3600" b="1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292695" y="8450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0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8035"/>
            <a:ext cx="2547668" cy="4968315"/>
          </a:xfrm>
          <a:prstGeom prst="rightArrowCallout">
            <a:avLst>
              <a:gd name="adj1" fmla="val 34977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niệm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668" y="1444158"/>
            <a:ext cx="9448799" cy="5042406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R="0" lvl="0" algn="just" defTabSz="914400" rtl="0" eaLnBrk="0" fontAlgn="auto" latinLnBrk="0" hangingPunct="0">
              <a:lnSpc>
                <a:spcPts val="3800"/>
              </a:lnSpc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STEM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lĩnh</a:t>
            </a:r>
            <a:r>
              <a:rPr lang="en-US" sz="3200" dirty="0"/>
              <a:t> </a:t>
            </a:r>
            <a:r>
              <a:rPr lang="en-US" sz="3200" dirty="0" err="1"/>
              <a:t>vực</a:t>
            </a:r>
            <a:r>
              <a:rPr lang="en-US" sz="3200" dirty="0"/>
              <a:t> Khoa </a:t>
            </a:r>
            <a:r>
              <a:rPr lang="en-US" sz="3200" dirty="0" err="1"/>
              <a:t>học</a:t>
            </a:r>
            <a:r>
              <a:rPr lang="en-US" sz="3200" dirty="0"/>
              <a:t>,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nghệ</a:t>
            </a:r>
            <a:r>
              <a:rPr lang="en-US" sz="3200" dirty="0"/>
              <a:t>,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,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nhằm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tiễn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bối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. </a:t>
            </a:r>
          </a:p>
          <a:p>
            <a:pPr algn="just">
              <a:lnSpc>
                <a:spcPts val="3800"/>
              </a:lnSpc>
              <a:spcAft>
                <a:spcPts val="600"/>
              </a:spcAft>
            </a:pPr>
            <a:r>
              <a:rPr lang="en-US" sz="3200" dirty="0"/>
              <a:t>-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STEM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sở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khai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dục</a:t>
            </a:r>
            <a:r>
              <a:rPr lang="en-US" sz="3200" dirty="0"/>
              <a:t> STEM ở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tiểu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: </a:t>
            </a:r>
            <a:r>
              <a:rPr lang="en-US" sz="3200" dirty="0" err="1"/>
              <a:t>dạy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STEM,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trải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STEM,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nghiên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khoa </a:t>
            </a:r>
            <a:r>
              <a:rPr lang="en-US" sz="3200" dirty="0" err="1"/>
              <a:t>học</a:t>
            </a:r>
            <a:r>
              <a:rPr lang="en-US" sz="3200" dirty="0"/>
              <a:t>,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.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3C90DB2C-17C8-3E62-A613-FFCC85406400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28">
            <a:extLst>
              <a:ext uri="{FF2B5EF4-FFF2-40B4-BE49-F238E27FC236}">
                <a16:creationId xmlns:a16="http://schemas.microsoft.com/office/drawing/2014/main" id="{3222B347-E696-D06C-96CB-6DD8305C856F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CDE204-06C6-BAD2-5C71-CD345701AE96}"/>
              </a:ext>
            </a:extLst>
          </p:cNvPr>
          <p:cNvSpPr txBox="1"/>
          <p:nvPr/>
        </p:nvSpPr>
        <p:spPr>
          <a:xfrm>
            <a:off x="2902484" y="403719"/>
            <a:ext cx="793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GB" sz="3600" dirty="0">
              <a:solidFill>
                <a:schemeClr val="bg1"/>
              </a:solidFill>
              <a:latin typeface="UTM Impact" panose="020406030505060202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CA7ED96-9649-ABA3-4FA5-3F7905A78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93" y="152941"/>
            <a:ext cx="1217757" cy="880329"/>
          </a:xfrm>
          <a:prstGeom prst="rect">
            <a:avLst/>
          </a:prstGeom>
        </p:spPr>
      </p:pic>
      <p:sp>
        <p:nvSpPr>
          <p:cNvPr id="8" name="AutoShape 17">
            <a:extLst>
              <a:ext uri="{FF2B5EF4-FFF2-40B4-BE49-F238E27FC236}">
                <a16:creationId xmlns:a16="http://schemas.microsoft.com/office/drawing/2014/main" id="{5EACD764-B0ED-F3B2-AE07-A2863DCFF6F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344626" y="-66016"/>
            <a:ext cx="1497201" cy="1442288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CE2B957-E2A1-4152-BAF8-C9FC20DEF0BE}"/>
              </a:ext>
            </a:extLst>
          </p:cNvPr>
          <p:cNvSpPr txBox="1"/>
          <p:nvPr/>
        </p:nvSpPr>
        <p:spPr>
          <a:xfrm>
            <a:off x="2727187" y="2597111"/>
            <a:ext cx="7173438" cy="13406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1000"/>
              </a:lnSpc>
            </a:pPr>
            <a:r>
              <a:rPr lang="en-US" sz="4400" b="1" dirty="0">
                <a:solidFill>
                  <a:schemeClr val="bg1"/>
                </a:solidFill>
                <a:latin typeface="UTM Khuccamta" panose="02040603050506020204" pitchFamily="18" charset="0"/>
                <a:ea typeface="Segoe UI Black" panose="020B0A02040204020203" pitchFamily="34" charset="0"/>
              </a:rPr>
              <a:t>SỞ GIÁO DỤC VÀ ĐÀO TẠO</a:t>
            </a:r>
          </a:p>
          <a:p>
            <a:pPr algn="ctr">
              <a:lnSpc>
                <a:spcPct val="12100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</a:p>
        </p:txBody>
      </p:sp>
    </p:spTree>
    <p:extLst>
      <p:ext uri="{BB962C8B-B14F-4D97-AF65-F5344CB8AC3E}">
        <p14:creationId xmlns:p14="http://schemas.microsoft.com/office/powerpoint/2010/main" val="337262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477810"/>
            <a:ext cx="2375138" cy="5380190"/>
          </a:xfrm>
          <a:prstGeom prst="rightArrowCallout">
            <a:avLst>
              <a:gd name="adj1" fmla="val 34977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Tiêu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chí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đạt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xây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dựng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hủ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STEM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139" y="1405225"/>
            <a:ext cx="9673087" cy="5452775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57150" marR="0" lvl="0" indent="-514350" algn="just" defTabSz="914400" rtl="0" eaLnBrk="0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STEM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</a:t>
            </a:r>
            <a:r>
              <a:rPr lang="en-US" sz="3200" dirty="0" err="1"/>
              <a:t>khám</a:t>
            </a:r>
            <a:r>
              <a:rPr lang="en-US" sz="3200" dirty="0"/>
              <a:t> </a:t>
            </a:r>
            <a:r>
              <a:rPr lang="en-US" sz="3200" dirty="0" err="1"/>
              <a:t>phá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,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,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,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tiễn</a:t>
            </a:r>
            <a:r>
              <a:rPr lang="en-US" sz="3200" dirty="0"/>
              <a:t>. </a:t>
            </a:r>
          </a:p>
          <a:p>
            <a:pPr marL="57150" marR="0" lvl="0" indent="-514350" algn="just" defTabSz="914400" rtl="0" eaLnBrk="0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tối</a:t>
            </a:r>
            <a:r>
              <a:rPr lang="en-US" sz="3200" dirty="0"/>
              <a:t> </a:t>
            </a:r>
            <a:r>
              <a:rPr lang="en-US" sz="3200" dirty="0" err="1"/>
              <a:t>thiểu</a:t>
            </a:r>
            <a:r>
              <a:rPr lang="en-US" sz="3200" dirty="0"/>
              <a:t> 2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STEM, </a:t>
            </a:r>
            <a:r>
              <a:rPr lang="en-US" sz="3200" dirty="0" err="1"/>
              <a:t>bám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chương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dục</a:t>
            </a:r>
            <a:r>
              <a:rPr lang="en-US" sz="3200" dirty="0"/>
              <a:t> </a:t>
            </a:r>
            <a:r>
              <a:rPr lang="en-US" sz="3200" dirty="0" err="1"/>
              <a:t>phổ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ở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tiểu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 </a:t>
            </a:r>
          </a:p>
          <a:p>
            <a:pPr marL="57150" indent="-514350" algn="just">
              <a:lnSpc>
                <a:spcPts val="3800"/>
              </a:lnSpc>
              <a:buFontTx/>
              <a:buAutoNum type="arabicPeriod"/>
            </a:pPr>
            <a:r>
              <a:rPr lang="en-US" sz="3200" dirty="0"/>
              <a:t>PPDH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STEM </a:t>
            </a:r>
            <a:r>
              <a:rPr lang="en-US" sz="3200" dirty="0" err="1"/>
              <a:t>đưa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tòi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khám</a:t>
            </a:r>
            <a:r>
              <a:rPr lang="en-US" sz="3200" dirty="0"/>
              <a:t> </a:t>
            </a:r>
            <a:r>
              <a:rPr lang="en-US" sz="3200" dirty="0" err="1"/>
              <a:t>phá</a:t>
            </a:r>
            <a:r>
              <a:rPr lang="en-US" sz="3200" dirty="0"/>
              <a:t>,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, </a:t>
            </a:r>
            <a:r>
              <a:rPr lang="en-US" sz="3200" dirty="0" err="1"/>
              <a:t>trải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,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thí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/</a:t>
            </a:r>
            <a:r>
              <a:rPr lang="en-US" sz="3200" dirty="0" err="1"/>
              <a:t>chế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.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32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GB" sz="3600" dirty="0">
              <a:ln w="0"/>
              <a:solidFill>
                <a:srgbClr val="FFFF00"/>
              </a:solidFill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19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477809"/>
            <a:ext cx="2375138" cy="4226028"/>
          </a:xfrm>
          <a:prstGeom prst="rightArrowCallout">
            <a:avLst>
              <a:gd name="adj1" fmla="val 34977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Tiêu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chí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đạt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xây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dựng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hủ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STEM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139" y="1405225"/>
            <a:ext cx="9535065" cy="4298613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微软雅黑"/>
              <a:cs typeface="Arial" panose="020B0604020202020204" pitchFamily="34" charset="0"/>
            </a:endParaRPr>
          </a:p>
          <a:p>
            <a:pPr marL="0" marR="0" lvl="0" indent="0" algn="just" defTabSz="914400" rtl="0" eaLnBrk="0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STEM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lôi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nhóm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5.Kế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STEM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phương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coi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bại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thiết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微软雅黑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ea typeface="微软雅黑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微软雅黑"/>
              <a:cs typeface="Arial" panose="020B0604020202020204" pitchFamily="34" charset="0"/>
            </a:endParaRP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57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477808"/>
            <a:ext cx="2191108" cy="4636397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Qui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trình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xây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dựng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chủ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68" y="1405225"/>
            <a:ext cx="9667337" cy="4708981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UTM Khuccamta" panose="02040603050506020204" pitchFamily="18" charset="0"/>
                <a:ea typeface="微软雅黑"/>
              </a:rPr>
              <a:t>1.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Chọn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>
                <a:latin typeface="UTM Khuccamta" panose="02040603050506020204" pitchFamily="18" charset="0"/>
                <a:ea typeface="微软雅黑"/>
              </a:rPr>
              <a:t>tên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: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là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từ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hay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cụm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từ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khái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quát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cho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ND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của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tên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nên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ngắn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gọn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hấp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dẫn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gợi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hứng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thú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tập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cho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HS.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Khuccamta" panose="02040603050506020204" pitchFamily="18" charset="0"/>
                <a:ea typeface="微软雅黑"/>
                <a:cs typeface="Arial" panose="020B0604020202020204" pitchFamily="34" charset="0"/>
              </a:rPr>
              <a:t>2. 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ND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tích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hợp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: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Nêu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ND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thuộc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lĩnh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vực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STEM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được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tích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hợp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. ND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tích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hợp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là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kĩ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năng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của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đang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/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đã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.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Nếu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phần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lớn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để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quyết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đặt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ra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STEM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tập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trung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vào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một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nào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đó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thì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thành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bài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STEM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và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thực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hiện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thay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thế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bài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thông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thường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trong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đó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(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này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gọi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là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3000" dirty="0" err="1">
                <a:latin typeface="UTM Khuccamta" panose="02040603050506020204" pitchFamily="18" charset="0"/>
                <a:ea typeface="微软雅黑"/>
              </a:rPr>
              <a:t>đạo</a:t>
            </a:r>
            <a:r>
              <a:rPr lang="en-US" sz="3000" dirty="0">
                <a:latin typeface="UTM Khuccamta" panose="02040603050506020204" pitchFamily="18" charset="0"/>
                <a:ea typeface="微软雅黑"/>
              </a:rPr>
              <a:t>).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49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477809"/>
            <a:ext cx="2191108" cy="4401206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Qui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trình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xây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dựng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chủ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68" y="1405225"/>
            <a:ext cx="9667337" cy="4401205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lvl="0" algn="just" fontAlgn="auto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Nếu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yếu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sử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dụng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thuộc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nhiều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môn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hoặc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thêm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mở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rộng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thì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thể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thành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trải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nghiệm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STEM.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Nếu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các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nội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dung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kiến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thức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tính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mới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tính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thử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thách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khám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phá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công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nghệ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khám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phá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khoa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thì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thành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nghiên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cứu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 khoa </a:t>
            </a:r>
            <a:r>
              <a:rPr lang="en-US" sz="4000" dirty="0" err="1"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4000" dirty="0">
                <a:latin typeface="UTM Khuccamta" panose="02040603050506020204" pitchFamily="18" charset="0"/>
                <a:ea typeface="微软雅黑"/>
              </a:rPr>
              <a:t>.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3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2B9B7F-46D0-44EA-B37C-C44D83C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CA217-18BF-4935-B705-039690488AA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3ED04462-8B98-4BF4-A78F-C6315D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0" y="1477809"/>
            <a:ext cx="2477729" cy="3979092"/>
          </a:xfrm>
          <a:prstGeom prst="rightArrowCallout">
            <a:avLst>
              <a:gd name="adj1" fmla="val 32556"/>
              <a:gd name="adj2" fmla="val 34977"/>
              <a:gd name="adj3" fmla="val 15565"/>
              <a:gd name="adj4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</a:rPr>
              <a:t>bước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xây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chủ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STEM 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30B2C74-B085-4B74-BFA1-9AD16F9F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029" y="1600494"/>
            <a:ext cx="9349971" cy="3785652"/>
          </a:xfrm>
          <a:prstGeom prst="rect">
            <a:avLst/>
          </a:prstGeom>
          <a:solidFill>
            <a:srgbClr val="CCFFFF"/>
          </a:solidFill>
          <a:ln w="57150" algn="ctr">
            <a:solidFill>
              <a:srgbClr val="2A08B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Bước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1.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tưởng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chủ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STEM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Bước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2.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Xây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dựng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tình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huống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endParaRPr lang="en-US" sz="4000" dirty="0">
              <a:solidFill>
                <a:prstClr val="black"/>
              </a:solidFill>
              <a:latin typeface="UTM Khuccamta" panose="02040603050506020204" pitchFamily="18" charset="0"/>
              <a:ea typeface="微软雅黑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Bước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3.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Xây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dựng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tiêu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chí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sản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phẩm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pháp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giải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quyết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vấn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đề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Bước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4.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Thiết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kế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tiến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trình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tổ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chức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hoạt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động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dạy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/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giáo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dục</a:t>
            </a:r>
            <a:r>
              <a:rPr lang="en-US" sz="4000" dirty="0">
                <a:solidFill>
                  <a:prstClr val="black"/>
                </a:solidFill>
                <a:latin typeface="UTM Khuccamta" panose="02040603050506020204" pitchFamily="18" charset="0"/>
                <a:ea typeface="微软雅黑"/>
              </a:rPr>
              <a:t> </a:t>
            </a:r>
          </a:p>
        </p:txBody>
      </p:sp>
      <p:cxnSp>
        <p:nvCxnSpPr>
          <p:cNvPr id="3" name="直接连接符 28">
            <a:extLst>
              <a:ext uri="{FF2B5EF4-FFF2-40B4-BE49-F238E27FC236}">
                <a16:creationId xmlns:a16="http://schemas.microsoft.com/office/drawing/2014/main" id="{89ECB727-F44A-7875-F0D7-008994309E9C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28A8ED-9FBF-F004-17B1-7CEE37C37D00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kumimoji="0" lang="en-GB" sz="36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kumimoji="0" lang="en-GB" sz="3600" b="0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C26AB9-B163-301F-A82B-5AE6463EB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5F69CB21-3729-0F20-918B-02A1C4217A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3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8">
            <a:extLst>
              <a:ext uri="{FF2B5EF4-FFF2-40B4-BE49-F238E27FC236}">
                <a16:creationId xmlns:a16="http://schemas.microsoft.com/office/drawing/2014/main" id="{92E58EAD-0C46-1282-7FDB-A95EDEE7DEA7}"/>
              </a:ext>
            </a:extLst>
          </p:cNvPr>
          <p:cNvCxnSpPr/>
          <p:nvPr/>
        </p:nvCxnSpPr>
        <p:spPr>
          <a:xfrm>
            <a:off x="0" y="1268181"/>
            <a:ext cx="12224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16FF5E-D728-15C8-0DC9-86E33D92D8ED}"/>
              </a:ext>
            </a:extLst>
          </p:cNvPr>
          <p:cNvSpPr txBox="1"/>
          <p:nvPr/>
        </p:nvSpPr>
        <p:spPr>
          <a:xfrm>
            <a:off x="1558560" y="403719"/>
            <a:ext cx="97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ln w="0"/>
                <a:solidFill>
                  <a:srgbClr val="FFFF00"/>
                </a:solidFill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n w="0"/>
                <a:solidFill>
                  <a:srgbClr val="FFFF00"/>
                </a:solidFill>
                <a:highlight>
                  <a:srgbClr val="FF0000"/>
                </a:highlight>
                <a:latin typeface="UTM Azuki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lang="en-GB" sz="3600" dirty="0">
              <a:ln w="0"/>
              <a:solidFill>
                <a:srgbClr val="FFFF00"/>
              </a:solidFill>
              <a:highlight>
                <a:srgbClr val="FF0000"/>
              </a:highlight>
              <a:latin typeface="UTM Azuki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17">
            <a:extLst>
              <a:ext uri="{FF2B5EF4-FFF2-40B4-BE49-F238E27FC236}">
                <a16:creationId xmlns:a16="http://schemas.microsoft.com/office/drawing/2014/main" id="{7F2A5BF3-A8F1-932F-5704-8F73530A05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09463">
            <a:off x="438718" y="-60977"/>
            <a:ext cx="1427674" cy="1375311"/>
          </a:xfrm>
          <a:prstGeom prst="star4">
            <a:avLst>
              <a:gd name="adj" fmla="val 1136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A4CF97E-55D4-272A-02E7-D697416C1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7" b="89867" l="3833" r="95667">
                        <a14:foregroundMark x1="57333" y1="10400" x2="41167" y2="8533"/>
                        <a14:foregroundMark x1="65667" y1="56800" x2="65667" y2="67733"/>
                        <a14:foregroundMark x1="88333" y1="51467" x2="77333" y2="79200"/>
                        <a14:foregroundMark x1="93000" y1="56533" x2="82000" y2="83733"/>
                        <a14:foregroundMark x1="76833" y1="55467" x2="46167" y2="75467"/>
                        <a14:foregroundMark x1="81167" y1="54933" x2="70667" y2="85333"/>
                        <a14:foregroundMark x1="80500" y1="86933" x2="62833" y2="88533"/>
                        <a14:foregroundMark x1="68833" y1="82933" x2="56333" y2="85600"/>
                        <a14:foregroundMark x1="56333" y1="85600" x2="56333" y2="85600"/>
                        <a14:foregroundMark x1="23333" y1="51733" x2="39167" y2="63200"/>
                        <a14:foregroundMark x1="10000" y1="44533" x2="9500" y2="46400"/>
                        <a14:foregroundMark x1="12000" y1="54667" x2="22000" y2="79733"/>
                        <a14:foregroundMark x1="9333" y1="60267" x2="17333" y2="82400"/>
                        <a14:foregroundMark x1="6500" y1="54667" x2="15333" y2="68000"/>
                        <a14:foregroundMark x1="23333" y1="86933" x2="38000" y2="86933"/>
                        <a14:foregroundMark x1="49833" y1="50667" x2="55833" y2="58400"/>
                        <a14:foregroundMark x1="30167" y1="65333" x2="39667" y2="68533"/>
                        <a14:foregroundMark x1="95667" y1="53600" x2="94667" y2="56000"/>
                        <a14:foregroundMark x1="15833" y1="56533" x2="30000" y2="76800"/>
                        <a14:foregroundMark x1="17833" y1="69333" x2="38833" y2="84800"/>
                        <a14:foregroundMark x1="38833" y1="84800" x2="39000" y2="84800"/>
                        <a14:foregroundMark x1="40167" y1="85333" x2="50167" y2="90133"/>
                        <a14:foregroundMark x1="54000" y1="79200" x2="60667" y2="88267"/>
                        <a14:foregroundMark x1="80833" y1="57867" x2="87833" y2="64533"/>
                        <a14:foregroundMark x1="85000" y1="53600" x2="89000" y2="66667"/>
                        <a14:foregroundMark x1="89000" y1="66667" x2="82500" y2="76000"/>
                        <a14:foregroundMark x1="82500" y1="76000" x2="78333" y2="57333"/>
                        <a14:foregroundMark x1="83833" y1="52800" x2="90000" y2="65867"/>
                        <a14:foregroundMark x1="90000" y1="65867" x2="83833" y2="80267"/>
                        <a14:foregroundMark x1="83833" y1="80267" x2="73833" y2="79467"/>
                        <a14:foregroundMark x1="73833" y1="79467" x2="72667" y2="68267"/>
                        <a14:foregroundMark x1="57500" y1="58933" x2="42833" y2="53333"/>
                        <a14:foregroundMark x1="22000" y1="58933" x2="10667" y2="55733"/>
                        <a14:foregroundMark x1="10667" y1="55733" x2="14167" y2="70667"/>
                        <a14:foregroundMark x1="14167" y1="70667" x2="33500" y2="84267"/>
                        <a14:foregroundMark x1="33500" y1="84267" x2="40000" y2="75467"/>
                        <a14:foregroundMark x1="40000" y1="75467" x2="35000" y2="64000"/>
                        <a14:foregroundMark x1="35000" y1="64000" x2="34000" y2="63200"/>
                        <a14:foregroundMark x1="3833" y1="52267" x2="7333" y2="5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2" y="178224"/>
            <a:ext cx="1213448" cy="880329"/>
          </a:xfrm>
          <a:prstGeom prst="rect">
            <a:avLst/>
          </a:prstGeom>
        </p:spPr>
      </p:pic>
      <p:pic>
        <p:nvPicPr>
          <p:cNvPr id="6" name="image223.png">
            <a:extLst>
              <a:ext uri="{FF2B5EF4-FFF2-40B4-BE49-F238E27FC236}">
                <a16:creationId xmlns:a16="http://schemas.microsoft.com/office/drawing/2014/main" id="{F4EB2E93-37B8-EFE5-8E65-C49B5F813CAA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105" y="1371597"/>
            <a:ext cx="4508741" cy="5359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177.png">
            <a:extLst>
              <a:ext uri="{FF2B5EF4-FFF2-40B4-BE49-F238E27FC236}">
                <a16:creationId xmlns:a16="http://schemas.microsoft.com/office/drawing/2014/main" id="{26BAEF6B-D5EA-87F0-7620-4A19FD91CC2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251941" y="1397477"/>
            <a:ext cx="4451230" cy="5308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20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xit" presetSubtype="0" repeatCount="indefinite" fill="remove" grpId="2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9029</TotalTime>
  <Words>3113</Words>
  <Application>Microsoft Office PowerPoint</Application>
  <PresentationFormat>Widescreen</PresentationFormat>
  <Paragraphs>385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UTM Alberta Heavy</vt:lpstr>
      <vt:lpstr>UTM Impact</vt:lpstr>
      <vt:lpstr>思源宋体 CN Light</vt:lpstr>
      <vt:lpstr>UTM Azuki</vt:lpstr>
      <vt:lpstr>Calibri</vt:lpstr>
      <vt:lpstr>UTM Kabel KT</vt:lpstr>
      <vt:lpstr>Microsoft YaHei</vt:lpstr>
      <vt:lpstr>UTM Khuccamta</vt:lpstr>
      <vt:lpstr>教育部標準宋體UN</vt:lpstr>
      <vt:lpstr>UTM Avo</vt:lpstr>
      <vt:lpstr>等线</vt:lpstr>
      <vt:lpstr>Arial</vt:lpstr>
      <vt:lpstr>Trebuchet MS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Tran Hang</cp:lastModifiedBy>
  <cp:revision>218</cp:revision>
  <dcterms:created xsi:type="dcterms:W3CDTF">2017-10-03T14:23:00Z</dcterms:created>
  <dcterms:modified xsi:type="dcterms:W3CDTF">2023-08-29T07:49:53Z</dcterms:modified>
  <cp:category>更多资源关注@好教师</cp:category>
</cp:coreProperties>
</file>