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1700" r:id="rId2"/>
    <p:sldId id="1783" r:id="rId3"/>
    <p:sldId id="1828" r:id="rId4"/>
    <p:sldId id="1816" r:id="rId5"/>
    <p:sldId id="1794" r:id="rId6"/>
    <p:sldId id="1829" r:id="rId7"/>
    <p:sldId id="1817" r:id="rId8"/>
    <p:sldId id="1814" r:id="rId9"/>
    <p:sldId id="1818" r:id="rId10"/>
    <p:sldId id="1830" r:id="rId11"/>
    <p:sldId id="1819" r:id="rId12"/>
    <p:sldId id="1792" r:id="rId13"/>
    <p:sldId id="1810" r:id="rId14"/>
    <p:sldId id="1831" r:id="rId15"/>
    <p:sldId id="1820" r:id="rId16"/>
    <p:sldId id="1795" r:id="rId17"/>
    <p:sldId id="1821" r:id="rId18"/>
    <p:sldId id="1796" r:id="rId19"/>
    <p:sldId id="1822" r:id="rId20"/>
    <p:sldId id="1797" r:id="rId21"/>
    <p:sldId id="1823" r:id="rId22"/>
    <p:sldId id="1798" r:id="rId23"/>
    <p:sldId id="1824" r:id="rId24"/>
    <p:sldId id="1799" r:id="rId25"/>
    <p:sldId id="1825" r:id="rId26"/>
    <p:sldId id="1832" r:id="rId27"/>
    <p:sldId id="1800" r:id="rId28"/>
    <p:sldId id="1826" r:id="rId29"/>
    <p:sldId id="1801" r:id="rId30"/>
    <p:sldId id="1827" r:id="rId31"/>
    <p:sldId id="1802" r:id="rId32"/>
    <p:sldId id="1752" r:id="rId33"/>
  </p:sldIdLst>
  <p:sldSz cx="12192000" cy="6858000"/>
  <p:notesSz cx="7104063" cy="10234613"/>
  <p:embeddedFontLst>
    <p:embeddedFont>
      <p:font typeface="等线" panose="02010600030101010101" pitchFamily="2" charset="-122"/>
      <p:regular r:id="rId35"/>
      <p:bold r:id="rId36"/>
    </p:embeddedFont>
    <p:embeddedFont>
      <p:font typeface="微软雅黑" panose="020B0503020204020204" pitchFamily="34" charset="-122"/>
      <p:regular r:id="rId37"/>
      <p:bold r:id="rId38"/>
    </p:embeddedFont>
    <p:embeddedFont>
      <p:font typeface="UTM Alberta Heavy" panose="02040603050506020204" pitchFamily="18" charset="0"/>
      <p:regular r:id="rId39"/>
    </p:embeddedFont>
    <p:embeddedFont>
      <p:font typeface="UTM Avo" panose="02040603050506020204" pitchFamily="18" charset="0"/>
      <p:regular r:id="rId40"/>
      <p:bold r:id="rId41"/>
      <p:italic r:id="rId42"/>
      <p:boldItalic r:id="rId43"/>
    </p:embeddedFont>
    <p:embeddedFont>
      <p:font typeface="UTM Azuki" panose="02040603050506020204" pitchFamily="18" charset="0"/>
      <p:regular r:id="rId44"/>
    </p:embeddedFont>
    <p:embeddedFont>
      <p:font typeface="UTM Impact" panose="02040603050506020204" pitchFamily="18" charset="0"/>
      <p:regular r:id="rId45"/>
    </p:embeddedFont>
    <p:embeddedFont>
      <p:font typeface="UTM Khuccamta" panose="02040603050506020204" pitchFamily="18" charset="0"/>
      <p:regular r:id="rId46"/>
    </p:embeddedFont>
  </p:embeddedFontLst>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03A"/>
    <a:srgbClr val="184C40"/>
    <a:srgbClr val="F4F4F4"/>
    <a:srgbClr val="7DB7DF"/>
    <a:srgbClr val="DAE3DD"/>
    <a:srgbClr val="D6D100"/>
    <a:srgbClr val="B0AC00"/>
    <a:srgbClr val="1C593A"/>
    <a:srgbClr val="385723"/>
    <a:srgbClr val="FAD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Kiểu Sáng 1 - Màu chủ đề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Kiểu Trung bình 4 - Màu chủ đề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Kiểu Trung bình 2 - Màu chủ đề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3" d="100"/>
          <a:sy n="83" d="100"/>
        </p:scale>
        <p:origin x="393" y="5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12E3766E-E16A-426A-B2D4-CA07D27E3A8F}" type="datetimeFigureOut">
              <a:rPr lang="zh-CN" altLang="en-US" smtClean="0"/>
              <a:t>2023/8/29</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DDFE0B6-4946-466C-AEAA-B3A72448F18D}" type="slidenum">
              <a:rPr lang="zh-CN" altLang="en-US" smtClean="0"/>
              <a:t>‹#›</a:t>
            </a:fld>
            <a:endParaRPr lang="zh-CN" altLang="en-US"/>
          </a:p>
        </p:txBody>
      </p:sp>
    </p:spTree>
    <p:extLst>
      <p:ext uri="{BB962C8B-B14F-4D97-AF65-F5344CB8AC3E}">
        <p14:creationId xmlns:p14="http://schemas.microsoft.com/office/powerpoint/2010/main" val="76352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F4264-1FB4-4FC9-830B-F4BA305A2AEF}" type="slidenum">
              <a:rPr lang="en-US" smtClean="0"/>
              <a:t>32</a:t>
            </a:fld>
            <a:endParaRPr lang="en-US"/>
          </a:p>
        </p:txBody>
      </p:sp>
    </p:spTree>
    <p:extLst>
      <p:ext uri="{BB962C8B-B14F-4D97-AF65-F5344CB8AC3E}">
        <p14:creationId xmlns:p14="http://schemas.microsoft.com/office/powerpoint/2010/main" val="215172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2023/8/29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5.xml"/><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6.xml"/><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7.xml"/><Relationship Id="rId5" Type="http://schemas.microsoft.com/office/2007/relationships/hdphoto" Target="../media/hdphoto1.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8.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9.xml"/><Relationship Id="rId5" Type="http://schemas.microsoft.com/office/2007/relationships/hdphoto" Target="../media/hdphoto1.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0.xml"/><Relationship Id="rId5" Type="http://schemas.microsoft.com/office/2007/relationships/hdphoto" Target="../media/hdphoto1.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1.xml"/><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2.xml"/><Relationship Id="rId5" Type="http://schemas.microsoft.com/office/2007/relationships/hdphoto" Target="../media/hdphoto1.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3.xml"/><Relationship Id="rId5" Type="http://schemas.microsoft.com/office/2007/relationships/hdphoto" Target="../media/hdphoto1.wdp"/><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4.xml"/><Relationship Id="rId5" Type="http://schemas.microsoft.com/office/2007/relationships/hdphoto" Target="../media/hdphoto1.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5.xml"/><Relationship Id="rId5" Type="http://schemas.microsoft.com/office/2007/relationships/hdphoto" Target="../media/hdphoto1.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6.xml"/><Relationship Id="rId5" Type="http://schemas.microsoft.com/office/2007/relationships/hdphoto" Target="../media/hdphoto1.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7.xml"/><Relationship Id="rId5" Type="http://schemas.microsoft.com/office/2007/relationships/hdphoto" Target="../media/hdphoto1.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8.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microsoft.com/office/2007/relationships/hdphoto" Target="../media/hdphoto1.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9.xml"/><Relationship Id="rId5" Type="http://schemas.microsoft.com/office/2007/relationships/hdphoto" Target="../media/hdphoto1.wdp"/><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30.xml"/><Relationship Id="rId5" Type="http://schemas.microsoft.com/office/2007/relationships/hdphoto" Target="../media/hdphoto1.wdp"/><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7.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3" descr="e3">
            <a:extLst>
              <a:ext uri="{FF2B5EF4-FFF2-40B4-BE49-F238E27FC236}">
                <a16:creationId xmlns:a16="http://schemas.microsoft.com/office/drawing/2014/main" id="{E72E1A03-68C4-BD3C-C360-FD665D120EFB}"/>
              </a:ext>
            </a:extLst>
          </p:cNvPr>
          <p:cNvPicPr>
            <a:picLocks noChangeAspect="1"/>
          </p:cNvPicPr>
          <p:nvPr/>
        </p:nvPicPr>
        <p:blipFill rotWithShape="1">
          <a:blip r:embed="rId2"/>
          <a:srcRect b="48335"/>
          <a:stretch/>
        </p:blipFill>
        <p:spPr>
          <a:xfrm rot="5400000">
            <a:off x="-1183368" y="3865928"/>
            <a:ext cx="3611144" cy="1244410"/>
          </a:xfrm>
          <a:prstGeom prst="rect">
            <a:avLst/>
          </a:prstGeom>
        </p:spPr>
      </p:pic>
      <p:pic>
        <p:nvPicPr>
          <p:cNvPr id="3" name="图片 16">
            <a:extLst>
              <a:ext uri="{FF2B5EF4-FFF2-40B4-BE49-F238E27FC236}">
                <a16:creationId xmlns:a16="http://schemas.microsoft.com/office/drawing/2014/main" id="{38AAB4A6-ED7C-3510-D7EA-F82E161913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4284" y="3624942"/>
            <a:ext cx="5845127" cy="3896751"/>
          </a:xfrm>
          <a:prstGeom prst="rect">
            <a:avLst/>
          </a:prstGeom>
        </p:spPr>
      </p:pic>
      <p:sp>
        <p:nvSpPr>
          <p:cNvPr id="4" name="椭圆 13">
            <a:extLst>
              <a:ext uri="{FF2B5EF4-FFF2-40B4-BE49-F238E27FC236}">
                <a16:creationId xmlns:a16="http://schemas.microsoft.com/office/drawing/2014/main" id="{6BC55FEE-19A1-2A8D-8972-23FE99486168}"/>
              </a:ext>
            </a:extLst>
          </p:cNvPr>
          <p:cNvSpPr/>
          <p:nvPr/>
        </p:nvSpPr>
        <p:spPr>
          <a:xfrm>
            <a:off x="10618763" y="1807030"/>
            <a:ext cx="985409" cy="936506"/>
          </a:xfrm>
          <a:prstGeom prst="ellipse">
            <a:avLst/>
          </a:prstGeom>
          <a:solidFill>
            <a:srgbClr val="277731">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教育部標準宋體UN" panose="02010604000101010101" pitchFamily="2" charset="-120"/>
              <a:ea typeface="字魂35号-经典雅黑" panose="00000500000000000000" pitchFamily="2" charset="-122"/>
              <a:sym typeface="教育部標準宋體UN" panose="02010604000101010101" pitchFamily="2" charset="-120"/>
            </a:endParaRPr>
          </a:p>
        </p:txBody>
      </p:sp>
      <p:grpSp>
        <p:nvGrpSpPr>
          <p:cNvPr id="5" name="组合 13">
            <a:extLst>
              <a:ext uri="{FF2B5EF4-FFF2-40B4-BE49-F238E27FC236}">
                <a16:creationId xmlns:a16="http://schemas.microsoft.com/office/drawing/2014/main" id="{87FD7C49-39ED-DFE1-FF78-4834E34EAFF2}"/>
              </a:ext>
            </a:extLst>
          </p:cNvPr>
          <p:cNvGrpSpPr/>
          <p:nvPr/>
        </p:nvGrpSpPr>
        <p:grpSpPr>
          <a:xfrm>
            <a:off x="1464742" y="6181181"/>
            <a:ext cx="1160365" cy="141965"/>
            <a:chOff x="2584573" y="4946065"/>
            <a:chExt cx="1160365" cy="141965"/>
          </a:xfrm>
        </p:grpSpPr>
        <p:cxnSp>
          <p:nvCxnSpPr>
            <p:cNvPr id="6" name="直接连接符 8">
              <a:extLst>
                <a:ext uri="{FF2B5EF4-FFF2-40B4-BE49-F238E27FC236}">
                  <a16:creationId xmlns:a16="http://schemas.microsoft.com/office/drawing/2014/main" id="{131189DD-646A-4291-2BDC-2A73415F57E3}"/>
                </a:ext>
              </a:extLst>
            </p:cNvPr>
            <p:cNvCxnSpPr/>
            <p:nvPr/>
          </p:nvCxnSpPr>
          <p:spPr>
            <a:xfrm>
              <a:off x="2584573" y="5019540"/>
              <a:ext cx="978887" cy="1"/>
            </a:xfrm>
            <a:prstGeom prst="line">
              <a:avLst/>
            </a:prstGeom>
            <a:ln w="38100" cap="rnd">
              <a:gradFill flip="none" rotWithShape="1">
                <a:gsLst>
                  <a:gs pos="0">
                    <a:schemeClr val="bg1"/>
                  </a:gs>
                  <a:gs pos="100000">
                    <a:srgbClr val="01001C">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 name="矩形 12">
              <a:extLst>
                <a:ext uri="{FF2B5EF4-FFF2-40B4-BE49-F238E27FC236}">
                  <a16:creationId xmlns:a16="http://schemas.microsoft.com/office/drawing/2014/main" id="{75A84FD2-1576-2239-7CF6-B80D486F7195}"/>
                </a:ext>
              </a:extLst>
            </p:cNvPr>
            <p:cNvSpPr/>
            <p:nvPr/>
          </p:nvSpPr>
          <p:spPr>
            <a:xfrm rot="2592937">
              <a:off x="3602973" y="4946065"/>
              <a:ext cx="141965" cy="14196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Light" panose="02020300000000000000" pitchFamily="18" charset="-122"/>
                <a:ea typeface="思源宋体 CN Light" panose="02020300000000000000" pitchFamily="18" charset="-122"/>
              </a:endParaRPr>
            </a:p>
          </p:txBody>
        </p:sp>
      </p:grpSp>
      <p:grpSp>
        <p:nvGrpSpPr>
          <p:cNvPr id="8" name="组合 14">
            <a:extLst>
              <a:ext uri="{FF2B5EF4-FFF2-40B4-BE49-F238E27FC236}">
                <a16:creationId xmlns:a16="http://schemas.microsoft.com/office/drawing/2014/main" id="{2F574302-BD32-FCB3-EE25-42670EFCE482}"/>
              </a:ext>
            </a:extLst>
          </p:cNvPr>
          <p:cNvGrpSpPr/>
          <p:nvPr/>
        </p:nvGrpSpPr>
        <p:grpSpPr>
          <a:xfrm flipH="1">
            <a:off x="9629665" y="6144827"/>
            <a:ext cx="1160365" cy="141965"/>
            <a:chOff x="2584573" y="4946065"/>
            <a:chExt cx="1160365" cy="141965"/>
          </a:xfrm>
        </p:grpSpPr>
        <p:cxnSp>
          <p:nvCxnSpPr>
            <p:cNvPr id="9" name="直接连接符 15">
              <a:extLst>
                <a:ext uri="{FF2B5EF4-FFF2-40B4-BE49-F238E27FC236}">
                  <a16:creationId xmlns:a16="http://schemas.microsoft.com/office/drawing/2014/main" id="{F0AF831E-3A31-987E-42CE-812B2EFE8893}"/>
                </a:ext>
              </a:extLst>
            </p:cNvPr>
            <p:cNvCxnSpPr/>
            <p:nvPr/>
          </p:nvCxnSpPr>
          <p:spPr>
            <a:xfrm>
              <a:off x="2584573" y="5019540"/>
              <a:ext cx="978887" cy="1"/>
            </a:xfrm>
            <a:prstGeom prst="line">
              <a:avLst/>
            </a:prstGeom>
            <a:ln w="38100" cap="rnd">
              <a:gradFill flip="none" rotWithShape="1">
                <a:gsLst>
                  <a:gs pos="0">
                    <a:schemeClr val="bg1"/>
                  </a:gs>
                  <a:gs pos="100000">
                    <a:srgbClr val="01001C">
                      <a:alpha val="0"/>
                    </a:srgb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0" name="矩形 16">
              <a:extLst>
                <a:ext uri="{FF2B5EF4-FFF2-40B4-BE49-F238E27FC236}">
                  <a16:creationId xmlns:a16="http://schemas.microsoft.com/office/drawing/2014/main" id="{B96155E4-AA26-6C24-B3E5-EC95ADB89B84}"/>
                </a:ext>
              </a:extLst>
            </p:cNvPr>
            <p:cNvSpPr/>
            <p:nvPr/>
          </p:nvSpPr>
          <p:spPr>
            <a:xfrm rot="2592937">
              <a:off x="3602973" y="4946065"/>
              <a:ext cx="141965" cy="14196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Light" panose="02020300000000000000" pitchFamily="18" charset="-122"/>
                <a:ea typeface="思源宋体 CN Light" panose="02020300000000000000" pitchFamily="18" charset="-122"/>
              </a:endParaRPr>
            </a:p>
          </p:txBody>
        </p:sp>
      </p:grpSp>
      <p:cxnSp>
        <p:nvCxnSpPr>
          <p:cNvPr id="11" name="直接连接符 28">
            <a:extLst>
              <a:ext uri="{FF2B5EF4-FFF2-40B4-BE49-F238E27FC236}">
                <a16:creationId xmlns:a16="http://schemas.microsoft.com/office/drawing/2014/main" id="{4416DB9D-3A07-EFC1-D9EA-41079F61E814}"/>
              </a:ext>
            </a:extLst>
          </p:cNvPr>
          <p:cNvCxnSpPr/>
          <p:nvPr/>
        </p:nvCxnSpPr>
        <p:spPr>
          <a:xfrm>
            <a:off x="0" y="1268181"/>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0941EA9-36C1-78EA-B3EC-F74C3FEC4787}"/>
              </a:ext>
            </a:extLst>
          </p:cNvPr>
          <p:cNvSpPr txBox="1"/>
          <p:nvPr/>
        </p:nvSpPr>
        <p:spPr>
          <a:xfrm>
            <a:off x="1558560" y="403719"/>
            <a:ext cx="9794240" cy="553998"/>
          </a:xfrm>
          <a:prstGeom prst="rect">
            <a:avLst/>
          </a:prstGeom>
          <a:noFill/>
        </p:spPr>
        <p:txBody>
          <a:bodyPr wrap="square" rtlCol="0">
            <a:spAutoFit/>
          </a:bodyPr>
          <a:lstStyle/>
          <a:p>
            <a:pPr algn="ctr"/>
            <a:r>
              <a:rPr lang="en-GB" sz="3000" dirty="0">
                <a:solidFill>
                  <a:schemeClr val="bg1"/>
                </a:solidFill>
                <a:latin typeface="UTM Impact" panose="02040603050506020204" pitchFamily="18" charset="0"/>
              </a:rPr>
              <a:t>SỞ GIÁO DỤC VÀ ĐÀO TẠO HẢI DƯƠNG</a:t>
            </a:r>
          </a:p>
        </p:txBody>
      </p:sp>
      <p:sp>
        <p:nvSpPr>
          <p:cNvPr id="14" name="TextBox 13">
            <a:extLst>
              <a:ext uri="{FF2B5EF4-FFF2-40B4-BE49-F238E27FC236}">
                <a16:creationId xmlns:a16="http://schemas.microsoft.com/office/drawing/2014/main" id="{F0EACC95-DE47-E5D2-95BD-D062B338CC94}"/>
              </a:ext>
            </a:extLst>
          </p:cNvPr>
          <p:cNvSpPr txBox="1"/>
          <p:nvPr/>
        </p:nvSpPr>
        <p:spPr>
          <a:xfrm>
            <a:off x="3413692" y="2000540"/>
            <a:ext cx="5397439" cy="830997"/>
          </a:xfrm>
          <a:prstGeom prst="rect">
            <a:avLst/>
          </a:prstGeom>
          <a:noFill/>
        </p:spPr>
        <p:txBody>
          <a:bodyPr wrap="square" rtlCol="0">
            <a:spAutoFit/>
          </a:bodyPr>
          <a:lstStyle/>
          <a:p>
            <a:pPr algn="ctr"/>
            <a:r>
              <a:rPr lang="en-GB" sz="4800" dirty="0">
                <a:ln>
                  <a:solidFill>
                    <a:schemeClr val="bg1"/>
                  </a:solidFill>
                </a:ln>
                <a:solidFill>
                  <a:srgbClr val="FFFF00"/>
                </a:solidFill>
                <a:effectLst/>
                <a:latin typeface="UTM Alberta Heavy" panose="02040603050506020204" pitchFamily="18" charset="0"/>
              </a:rPr>
              <a:t>TẬP HUẤN</a:t>
            </a:r>
          </a:p>
        </p:txBody>
      </p:sp>
      <p:sp>
        <p:nvSpPr>
          <p:cNvPr id="15" name="TextBox 14">
            <a:extLst>
              <a:ext uri="{FF2B5EF4-FFF2-40B4-BE49-F238E27FC236}">
                <a16:creationId xmlns:a16="http://schemas.microsoft.com/office/drawing/2014/main" id="{64DEE62D-838A-4E0C-B4AB-A6938AB63955}"/>
              </a:ext>
            </a:extLst>
          </p:cNvPr>
          <p:cNvSpPr txBox="1"/>
          <p:nvPr/>
        </p:nvSpPr>
        <p:spPr>
          <a:xfrm>
            <a:off x="474175" y="3132293"/>
            <a:ext cx="11420424" cy="1717265"/>
          </a:xfrm>
          <a:prstGeom prst="rect">
            <a:avLst/>
          </a:prstGeom>
          <a:noFill/>
        </p:spPr>
        <p:txBody>
          <a:bodyPr wrap="square" rtlCol="0">
            <a:spAutoFit/>
          </a:bodyPr>
          <a:lstStyle/>
          <a:p>
            <a:pPr algn="ctr">
              <a:lnSpc>
                <a:spcPct val="130000"/>
              </a:lnSpc>
            </a:pPr>
            <a:r>
              <a:rPr lang="en-GB" sz="4200" dirty="0">
                <a:ln w="3175">
                  <a:solidFill>
                    <a:srgbClr val="002060"/>
                  </a:solidFill>
                </a:ln>
                <a:solidFill>
                  <a:schemeClr val="bg1"/>
                </a:solidFill>
                <a:latin typeface="UTM Impact" panose="02040603050506020204" pitchFamily="18" charset="0"/>
              </a:rPr>
              <a:t>HƯỚNG DẪN THỰC HIỆN NỘI DUNG GIÁO DỤC STEM CẤP TIỂU HỌC</a:t>
            </a:r>
            <a:endParaRPr lang="en-GB" sz="4200" dirty="0">
              <a:ln w="3175">
                <a:solidFill>
                  <a:srgbClr val="002060"/>
                </a:solidFill>
              </a:ln>
              <a:solidFill>
                <a:schemeClr val="bg1"/>
              </a:solidFill>
              <a:effectLst/>
              <a:latin typeface="UTM Impact" panose="02040603050506020204" pitchFamily="18" charset="0"/>
            </a:endParaRPr>
          </a:p>
        </p:txBody>
      </p:sp>
      <p:sp>
        <p:nvSpPr>
          <p:cNvPr id="16" name="Google Shape;89;p1">
            <a:extLst>
              <a:ext uri="{FF2B5EF4-FFF2-40B4-BE49-F238E27FC236}">
                <a16:creationId xmlns:a16="http://schemas.microsoft.com/office/drawing/2014/main" id="{FA124749-CE27-DCBD-CA66-F735BBC5B3AE}"/>
              </a:ext>
            </a:extLst>
          </p:cNvPr>
          <p:cNvSpPr txBox="1"/>
          <p:nvPr/>
        </p:nvSpPr>
        <p:spPr>
          <a:xfrm>
            <a:off x="2851313" y="5946151"/>
            <a:ext cx="6489375" cy="492402"/>
          </a:xfrm>
          <a:prstGeom prst="rect">
            <a:avLst/>
          </a:prstGeom>
          <a:noFill/>
          <a:ln>
            <a:noFill/>
          </a:ln>
        </p:spPr>
        <p:txBody>
          <a:bodyPr spcFirstLastPara="1" wrap="square" lIns="91425" tIns="45700" rIns="91425" bIns="4570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600" i="1" dirty="0" err="1">
                <a:solidFill>
                  <a:prstClr val="white"/>
                </a:solidFill>
                <a:latin typeface="UTM Avo" panose="02040603050506020204" pitchFamily="18" charset="0"/>
                <a:ea typeface="#9Slide02 Noi dung rat dai" panose="02000000000000000000" pitchFamily="2" charset="0"/>
                <a:sym typeface="Arial Black"/>
              </a:rPr>
              <a:t>Hải</a:t>
            </a:r>
            <a:r>
              <a:rPr lang="en-US" sz="2600" i="1" dirty="0">
                <a:solidFill>
                  <a:prstClr val="white"/>
                </a:solidFill>
                <a:latin typeface="UTM Avo" panose="02040603050506020204" pitchFamily="18" charset="0"/>
                <a:ea typeface="#9Slide02 Noi dung rat dai" panose="02000000000000000000" pitchFamily="2" charset="0"/>
                <a:sym typeface="Arial Black"/>
              </a:rPr>
              <a:t> </a:t>
            </a:r>
            <a:r>
              <a:rPr lang="en-US" sz="2600" i="1" dirty="0" err="1">
                <a:solidFill>
                  <a:prstClr val="white"/>
                </a:solidFill>
                <a:latin typeface="UTM Avo" panose="02040603050506020204" pitchFamily="18" charset="0"/>
                <a:ea typeface="#9Slide02 Noi dung rat dai" panose="02000000000000000000" pitchFamily="2" charset="0"/>
                <a:sym typeface="Arial Black"/>
              </a:rPr>
              <a:t>Dương</a:t>
            </a:r>
            <a:r>
              <a:rPr lang="en-US" sz="2600" i="1" dirty="0">
                <a:solidFill>
                  <a:prstClr val="white"/>
                </a:solidFill>
                <a:latin typeface="UTM Avo" panose="02040603050506020204" pitchFamily="18" charset="0"/>
                <a:ea typeface="#9Slide02 Noi dung rat dai" panose="02000000000000000000" pitchFamily="2" charset="0"/>
                <a:sym typeface="Arial Black"/>
              </a:rPr>
              <a:t>, </a:t>
            </a:r>
            <a:r>
              <a:rPr lang="en-US" sz="2600" i="1" dirty="0" err="1">
                <a:solidFill>
                  <a:prstClr val="white"/>
                </a:solidFill>
                <a:latin typeface="UTM Avo" panose="02040603050506020204" pitchFamily="18" charset="0"/>
                <a:ea typeface="#9Slide02 Noi dung rat dai" panose="02000000000000000000" pitchFamily="2" charset="0"/>
                <a:sym typeface="Arial Black"/>
              </a:rPr>
              <a:t>ngày</a:t>
            </a:r>
            <a:r>
              <a:rPr lang="en-US" sz="2600" i="1" dirty="0">
                <a:solidFill>
                  <a:prstClr val="white"/>
                </a:solidFill>
                <a:latin typeface="UTM Avo" panose="02040603050506020204" pitchFamily="18" charset="0"/>
                <a:ea typeface="#9Slide02 Noi dung rat dai" panose="02000000000000000000" pitchFamily="2" charset="0"/>
                <a:sym typeface="Arial Black"/>
              </a:rPr>
              <a:t> 29 </a:t>
            </a:r>
            <a:r>
              <a:rPr lang="en-US" sz="2600" i="1" dirty="0" err="1">
                <a:solidFill>
                  <a:prstClr val="white"/>
                </a:solidFill>
                <a:latin typeface="UTM Avo" panose="02040603050506020204" pitchFamily="18" charset="0"/>
                <a:ea typeface="#9Slide02 Noi dung rat dai" panose="02000000000000000000" pitchFamily="2" charset="0"/>
                <a:sym typeface="Arial Black"/>
              </a:rPr>
              <a:t>tháng</a:t>
            </a:r>
            <a:r>
              <a:rPr lang="en-US" sz="2600" i="1" dirty="0">
                <a:solidFill>
                  <a:prstClr val="white"/>
                </a:solidFill>
                <a:latin typeface="UTM Avo" panose="02040603050506020204" pitchFamily="18" charset="0"/>
                <a:ea typeface="#9Slide02 Noi dung rat dai" panose="02000000000000000000" pitchFamily="2" charset="0"/>
                <a:sym typeface="Arial Black"/>
              </a:rPr>
              <a:t> 8 </a:t>
            </a:r>
            <a:r>
              <a:rPr lang="en-US" sz="2600" i="1" dirty="0" err="1">
                <a:solidFill>
                  <a:prstClr val="white"/>
                </a:solidFill>
                <a:latin typeface="UTM Avo" panose="02040603050506020204" pitchFamily="18" charset="0"/>
                <a:ea typeface="#9Slide02 Noi dung rat dai" panose="02000000000000000000" pitchFamily="2" charset="0"/>
                <a:sym typeface="Arial Black"/>
              </a:rPr>
              <a:t>năm</a:t>
            </a:r>
            <a:r>
              <a:rPr lang="en-US" sz="2600" i="1" dirty="0">
                <a:solidFill>
                  <a:prstClr val="white"/>
                </a:solidFill>
                <a:latin typeface="UTM Avo" panose="02040603050506020204" pitchFamily="18" charset="0"/>
                <a:ea typeface="#9Slide02 Noi dung rat dai" panose="02000000000000000000" pitchFamily="2" charset="0"/>
                <a:sym typeface="Arial Black"/>
              </a:rPr>
              <a:t> 2023</a:t>
            </a:r>
            <a:endParaRPr kumimoji="0" sz="2600" b="0" i="1" u="none" strike="noStrike" kern="1200" cap="none" spc="0" normalizeH="0" baseline="0" noProof="0" dirty="0">
              <a:ln>
                <a:noFill/>
              </a:ln>
              <a:solidFill>
                <a:srgbClr val="000000"/>
              </a:solidFill>
              <a:effectLst/>
              <a:uLnTx/>
              <a:uFillTx/>
              <a:latin typeface="UTM Avo" panose="02040603050506020204" pitchFamily="18" charset="0"/>
              <a:ea typeface="#9Slide02 Noi dung rat dai" panose="02000000000000000000" pitchFamily="2" charset="0"/>
            </a:endParaRPr>
          </a:p>
        </p:txBody>
      </p:sp>
      <p:pic>
        <p:nvPicPr>
          <p:cNvPr id="24" name="图片 8" descr="e3">
            <a:extLst>
              <a:ext uri="{FF2B5EF4-FFF2-40B4-BE49-F238E27FC236}">
                <a16:creationId xmlns:a16="http://schemas.microsoft.com/office/drawing/2014/main" id="{A2893BB4-3A58-3882-01B3-3111DFD30459}"/>
              </a:ext>
            </a:extLst>
          </p:cNvPr>
          <p:cNvPicPr>
            <a:picLocks noChangeAspect="1"/>
          </p:cNvPicPr>
          <p:nvPr/>
        </p:nvPicPr>
        <p:blipFill>
          <a:blip r:embed="rId2"/>
          <a:stretch>
            <a:fillRect/>
          </a:stretch>
        </p:blipFill>
        <p:spPr>
          <a:xfrm rot="16200000" flipH="1">
            <a:off x="10529771" y="122820"/>
            <a:ext cx="1994380" cy="1330079"/>
          </a:xfrm>
          <a:prstGeom prst="rect">
            <a:avLst/>
          </a:prstGeom>
        </p:spPr>
      </p:pic>
      <p:pic>
        <p:nvPicPr>
          <p:cNvPr id="2" name="Picture 1" descr="Diagram&#10;&#10;Description automatically generated">
            <a:extLst>
              <a:ext uri="{FF2B5EF4-FFF2-40B4-BE49-F238E27FC236}">
                <a16:creationId xmlns:a16="http://schemas.microsoft.com/office/drawing/2014/main" id="{BB6BD896-FF88-1932-1CA2-423B304854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950197" y="178223"/>
            <a:ext cx="1408527" cy="880329"/>
          </a:xfrm>
          <a:prstGeom prst="rect">
            <a:avLst/>
          </a:prstGeom>
        </p:spPr>
      </p:pic>
      <p:cxnSp>
        <p:nvCxnSpPr>
          <p:cNvPr id="17" name="直接连接符 28">
            <a:extLst>
              <a:ext uri="{FF2B5EF4-FFF2-40B4-BE49-F238E27FC236}">
                <a16:creationId xmlns:a16="http://schemas.microsoft.com/office/drawing/2014/main" id="{F4576EBC-4463-A30B-1618-890CCFBBEACD}"/>
              </a:ext>
            </a:extLst>
          </p:cNvPr>
          <p:cNvCxnSpPr/>
          <p:nvPr/>
        </p:nvCxnSpPr>
        <p:spPr>
          <a:xfrm>
            <a:off x="0" y="5573318"/>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utoShape 17">
            <a:extLst>
              <a:ext uri="{FF2B5EF4-FFF2-40B4-BE49-F238E27FC236}">
                <a16:creationId xmlns:a16="http://schemas.microsoft.com/office/drawing/2014/main" id="{3504269D-FFBD-06B3-EBAE-5F0E57727019}"/>
              </a:ext>
            </a:extLst>
          </p:cNvPr>
          <p:cNvSpPr>
            <a:spLocks noChangeAspect="1" noChangeArrowheads="1"/>
          </p:cNvSpPr>
          <p:nvPr/>
        </p:nvSpPr>
        <p:spPr bwMode="auto">
          <a:xfrm rot="18909463">
            <a:off x="700984" y="152192"/>
            <a:ext cx="1305301" cy="1257426"/>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Tree>
    <p:extLst>
      <p:ext uri="{BB962C8B-B14F-4D97-AF65-F5344CB8AC3E}">
        <p14:creationId xmlns:p14="http://schemas.microsoft.com/office/powerpoint/2010/main" val="40245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22"/>
                                        </p:tgtEl>
                                        <p:attrNameLst>
                                          <p:attrName>style.visibility</p:attrName>
                                        </p:attrNameLst>
                                      </p:cBhvr>
                                      <p:to>
                                        <p:strVal val="visible"/>
                                      </p:to>
                                    </p:set>
                                    <p:anim calcmode="lin" valueType="num">
                                      <p:cBhvr>
                                        <p:cTn id="7" dur="6000" fill="hold"/>
                                        <p:tgtEl>
                                          <p:spTgt spid="22"/>
                                        </p:tgtEl>
                                        <p:attrNameLst>
                                          <p:attrName>ppt_w</p:attrName>
                                        </p:attrNameLst>
                                      </p:cBhvr>
                                      <p:tavLst>
                                        <p:tav tm="0">
                                          <p:val>
                                            <p:fltVal val="0"/>
                                          </p:val>
                                        </p:tav>
                                        <p:tav tm="100000">
                                          <p:val>
                                            <p:strVal val="#ppt_w"/>
                                          </p:val>
                                        </p:tav>
                                      </p:tavLst>
                                    </p:anim>
                                    <p:anim calcmode="lin" valueType="num">
                                      <p:cBhvr>
                                        <p:cTn id="8" dur="6000" fill="hold"/>
                                        <p:tgtEl>
                                          <p:spTgt spid="22"/>
                                        </p:tgtEl>
                                        <p:attrNameLst>
                                          <p:attrName>ppt_h</p:attrName>
                                        </p:attrNameLst>
                                      </p:cBhvr>
                                      <p:tavLst>
                                        <p:tav tm="0">
                                          <p:val>
                                            <p:fltVal val="0"/>
                                          </p:val>
                                        </p:tav>
                                        <p:tav tm="100000">
                                          <p:val>
                                            <p:strVal val="#ppt_h"/>
                                          </p:val>
                                        </p:tav>
                                      </p:tavLst>
                                    </p:anim>
                                    <p:animEffect transition="in" filter="fade">
                                      <p:cBhvr>
                                        <p:cTn id="9" dur="6000"/>
                                        <p:tgtEl>
                                          <p:spTgt spid="22"/>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22"/>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22"/>
                                        </p:tgtEl>
                                        <p:attrNameLst>
                                          <p:attrName>ppt_w</p:attrName>
                                        </p:attrNameLst>
                                      </p:cBhvr>
                                      <p:tavLst>
                                        <p:tav tm="0">
                                          <p:val>
                                            <p:strVal val="ppt_w"/>
                                          </p:val>
                                        </p:tav>
                                        <p:tav tm="100000">
                                          <p:val>
                                            <p:fltVal val="0"/>
                                          </p:val>
                                        </p:tav>
                                      </p:tavLst>
                                    </p:anim>
                                    <p:anim calcmode="lin" valueType="num">
                                      <p:cBhvr>
                                        <p:cTn id="14" dur="6000"/>
                                        <p:tgtEl>
                                          <p:spTgt spid="22"/>
                                        </p:tgtEl>
                                        <p:attrNameLst>
                                          <p:attrName>ppt_h</p:attrName>
                                        </p:attrNameLst>
                                      </p:cBhvr>
                                      <p:tavLst>
                                        <p:tav tm="0">
                                          <p:val>
                                            <p:strVal val="ppt_h"/>
                                          </p:val>
                                        </p:tav>
                                        <p:tav tm="100000">
                                          <p:val>
                                            <p:fltVal val="0"/>
                                          </p:val>
                                        </p:tav>
                                      </p:tavLst>
                                    </p:anim>
                                    <p:animEffect transition="out" filter="fade">
                                      <p:cBhvr>
                                        <p:cTn id="15" dur="6000"/>
                                        <p:tgtEl>
                                          <p:spTgt spid="22"/>
                                        </p:tgtEl>
                                      </p:cBhvr>
                                    </p:animEffect>
                                    <p:set>
                                      <p:cBhvr>
                                        <p:cTn id="16" dur="1" fill="hold">
                                          <p:stCondLst>
                                            <p:cond delay="5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81658078"/>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3390379771"/>
              </p:ext>
            </p:extLst>
          </p:nvPr>
        </p:nvGraphicFramePr>
        <p:xfrm>
          <a:off x="391541" y="1673580"/>
          <a:ext cx="11530233" cy="468277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2770">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6</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Sổ</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tay</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siêu</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đầu</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bếp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nhí</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Tin học</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Biết cách dùng máy tìm kiếm để tìm thông tin theo chủ đề (từ khoá). Thực hiện được việc tìm kiếm thông tin trên Internet có sự trợ giúp của giáo viên hoặc phụ huynh. Tạo bài trình chiếu cơ bản: đưa được ảnh vào một trang chiếu, lưu và đặt được tên cho tệp trình chiếu. Định dạng được kiểu, màu, kích thước chữ cho văn bản trên trang chiếu. Sử dụng được một vài hiệu ứng chuyển trang đơn giản</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891468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411303200"/>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3021447447"/>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7</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Bình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giữ</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nhiệt</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thông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minh</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Khoa học</a:t>
                      </a:r>
                      <a:r>
                        <a:rPr kumimoji="0" lang="en-US" sz="3000" b="1" i="0" u="none" strike="noStrike" kern="1200" cap="none" spc="0" normalizeH="0" baseline="0" dirty="0">
                          <a:ln>
                            <a:noFill/>
                          </a:ln>
                          <a:solidFill>
                            <a:prstClr val="black"/>
                          </a:solidFill>
                          <a:effectLst/>
                          <a:uLnTx/>
                          <a:uFillTx/>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Đề xuất được cách làm thí nghiệm để tìm hiểu tính dẫn nhiệt của vật (dẫn nhiệt tốt hay kém). Vận dụng được kiến thức về vật dẫn nhiệt tốt hoặc kém để giải thích một số hiện tượng tự nhiên; để giải quyết một số vấn đề đơn giản trong cuộc sống. </a:t>
                      </a:r>
                      <a:endParaRPr kumimoji="0" lang="en-US" sz="3000" b="1" i="0" u="none" strike="noStrike" kern="1200" cap="none" spc="0" normalizeH="0" baseline="0" dirty="0">
                        <a:ln>
                          <a:noFill/>
                        </a:ln>
                        <a:solidFill>
                          <a:prstClr val="black"/>
                        </a:solidFill>
                        <a:effectLst/>
                        <a:uLnTx/>
                        <a:uFillTx/>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Toán học</a:t>
                      </a:r>
                      <a:r>
                        <a:rPr kumimoji="0" lang="en-US" sz="3000" b="1" i="0" u="sng" strike="noStrike" kern="1200" cap="none" spc="0" normalizeH="0" baseline="0" dirty="0">
                          <a:ln>
                            <a:noFill/>
                          </a:ln>
                          <a:solidFill>
                            <a:srgbClr val="FF0000"/>
                          </a:solidFill>
                          <a:effectLst/>
                          <a:uLnTx/>
                          <a:uFillTx/>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Giải quyết được một số vấn đề thực tiễn liên quan đến đo thể tích, dung tích, độ dài. Giải quyết vấn đề liên quan đến thống kê trong cuộc sốn</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g</a:t>
                      </a: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395012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Giới</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thiệu</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một</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số</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421406913"/>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476989171"/>
              </p:ext>
            </p:extLst>
          </p:nvPr>
        </p:nvGraphicFramePr>
        <p:xfrm>
          <a:off x="391541" y="1673580"/>
          <a:ext cx="11530233" cy="469392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8</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Chuỗi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thức</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ăn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tự</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nhiên</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Khoa học</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Trình bày được mối liên hệ giữa các sinh vật trong tự nhiên thông qua chuỗi thức ăn. Nêu được ví dụ về chuỗi thức ăn. Sử dụng được sơ đồ đơn giản để mô tả sinh vật này là thức ăn của sinh vật khác trong tự nhiên.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Phối hợp được một số kĩ năng: cắt, xé, dán, vẽ, in, ghép, nặn, uốn,... trong thực hành, sáng tạo. Trưng bày, giới thiệu được sản phẩm, chia sẻ mục đích sử dụng.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Thực hiện được ước lượng các kết quả đo lường trong một số trường hợp đơn giả</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n.</a:t>
                      </a: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847290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867347687"/>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333914366"/>
              </p:ext>
            </p:extLst>
          </p:nvPr>
        </p:nvGraphicFramePr>
        <p:xfrm>
          <a:off x="391541" y="1673580"/>
          <a:ext cx="11530233" cy="469392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9</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pt-BR"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Bộ đồ chơi cá ngựa</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2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Công nghệ</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Nhận biết và sử dụng được một số đồ chơi dân gian phù hợp với lứa tuổi. Làm được đồ chơi dân gian phù hợp với lứa tuổi theo hướng dẫn.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Thực hành đo, vẽ, lắp ghép, tạo hình gắn với một số hình phẳng và hình khối đã học.  Thực hiện được việc vẽ đường thẳng vuông góc, vẽ đường thẳng song song bằng thước thẳng và êke</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Thực hành giải quyết vấn đề liên quan đến tính toán chi phí cho một đồ chơi dân gian tự làm.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180388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494533734"/>
              </p:ext>
            </p:extLst>
          </p:nvPr>
        </p:nvGraphicFramePr>
        <p:xfrm>
          <a:off x="403280" y="1431107"/>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3051791668"/>
              </p:ext>
            </p:extLst>
          </p:nvPr>
        </p:nvGraphicFramePr>
        <p:xfrm>
          <a:off x="391541" y="197837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9</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pt-BR"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Bộ đồ chơi cá ngựa</a:t>
                      </a:r>
                      <a:br>
                        <a:rPr kumimoji="0" lang="en-US" sz="32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2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200" b="1" i="0" u="none" strike="noStrike" kern="1200" cap="none" spc="0" normalizeH="0" baseline="0" dirty="0">
                          <a:ln>
                            <a:noFill/>
                          </a:ln>
                          <a:solidFill>
                            <a:prstClr val="black"/>
                          </a:solidFill>
                          <a:effectLst/>
                          <a:uLnTx/>
                          <a:uFillTx/>
                          <a:ea typeface="+mn-ea"/>
                          <a:cs typeface="Arial" panose="020B0604020202020204" pitchFamily="34" charset="0"/>
                        </a:rPr>
                        <a:t> Tạo được sản phẩm có sự biến thể từ hình, khối cơ bản. Biết phối hợp vật liệu khác nhau để tạo màu, tạo chất ở sản phẩm. Bước đầu thể hiện được sự hài hòa về cấu trúc tỉ lệ cho sản phẩm</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41792344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525860405"/>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742392520"/>
              </p:ext>
            </p:extLst>
          </p:nvPr>
        </p:nvGraphicFramePr>
        <p:xfrm>
          <a:off x="391541" y="1673580"/>
          <a:ext cx="11530233" cy="512064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10</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vi-VN"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Làm đồ chơi con quay đơn giản</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 </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Vẽ được đường tròn có tâm và độ dài bán kính/đường kính cho trước. Thực hành đo, vẽ, lắp ghép, tạo hình gắn với một số hình phẳng và hình khối đã học.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ĩ</a:t>
                      </a: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Tạo được sản phẩm có sự biến thể từ hình, khối cơ bản. Biết phối hợp vật liệu khác nhau để tạo màu, tạo chất ở sản phẩm. Bước đầu thể hiện được sự hài hòa về cấu trúc tỉ lệ cho sản phẩm. Thực hành sáng tạo sản phẩm thủ công 2D.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Công nghệ</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Làm được đồ chơi dân gian phù hợp với lứa tuổi theo hướng dẫn.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27295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434334996"/>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876751542"/>
              </p:ext>
            </p:extLst>
          </p:nvPr>
        </p:nvGraphicFramePr>
        <p:xfrm>
          <a:off x="391541" y="1673580"/>
          <a:ext cx="11530233" cy="475488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11</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Xe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phản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lực</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Toán học</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Thực hiện được việc đo, vẽ, lắp ghép, tạo lập một số hình phẳng và hình khối đã học.  Giải quyết được một số vấn đề liên quan đến đo góc, vẽ hình, lắp ghép, tạo lập hình gắn với một số hình phẳng và hình khối đã học. </a:t>
                      </a:r>
                      <a:endPar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Khoa học</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Nhận biết được không khí chuyển động gây ra gió và nguyên nhân làm không khí chuyển động (khối không khí nóng bốc lên cao, khối không khí lạnh tới thay thế). </a:t>
                      </a:r>
                      <a:endPar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M</a:t>
                      </a:r>
                      <a:r>
                        <a:rPr kumimoji="0" lang="en-US" sz="26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ĩ</a:t>
                      </a: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 thuật</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Phối hợp được một số kĩ năng: cắt, dán, xếp, gắn, vẽ,... trong thực hành, sáng tạo. - Tạo được sản phẩm có sự biến thể từ hình, khối cơ bả</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n</a:t>
                      </a: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647389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176646460"/>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495616876"/>
              </p:ext>
            </p:extLst>
          </p:nvPr>
        </p:nvGraphicFramePr>
        <p:xfrm>
          <a:off x="391541" y="1673580"/>
          <a:ext cx="11530233" cy="502920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12</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vi-VN" sz="3200" b="1" i="0" u="none" strike="noStrike" kern="1200" cap="none" spc="0" normalizeH="0" baseline="0" dirty="0">
                          <a:ln>
                            <a:noFill/>
                          </a:ln>
                          <a:solidFill>
                            <a:prstClr val="black"/>
                          </a:solidFill>
                          <a:effectLst/>
                          <a:uLnTx/>
                          <a:uFillTx/>
                          <a:ea typeface="+mn-ea"/>
                          <a:cs typeface="Arial" panose="020B0604020202020204" pitchFamily="34" charset="0"/>
                        </a:rPr>
                        <a:t>Hộp đựng yêu thương</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latin typeface="+mn-lt"/>
                          <a:ea typeface="+mn-ea"/>
                          <a:cs typeface="Arial" panose="020B0604020202020204" pitchFamily="34" charset="0"/>
                        </a:rPr>
                        <a:t>Toán</a:t>
                      </a:r>
                      <a:r>
                        <a:rPr kumimoji="0" lang="en-US" sz="3000" b="1" i="0" u="none" strike="noStrike" kern="1200" cap="none" spc="0" normalizeH="0" baseline="0" dirty="0">
                          <a:ln>
                            <a:noFill/>
                          </a:ln>
                          <a:solidFill>
                            <a:prstClr val="black"/>
                          </a:solidFill>
                          <a:effectLst/>
                          <a:uLnTx/>
                          <a:uFillTx/>
                          <a:latin typeface="+mn-lt"/>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latin typeface="+mn-lt"/>
                          <a:ea typeface="+mn-ea"/>
                          <a:cs typeface="Arial" panose="020B0604020202020204" pitchFamily="34" charset="0"/>
                        </a:rPr>
                        <a:t> Thực hiện được việc đo, tính toán, vẽ, lắp ghép, tạo hình gắn với một số hình phẳng và hình khối đã học.</a:t>
                      </a:r>
                      <a:endParaRPr kumimoji="0" lang="en-US" sz="3000" b="1"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latin typeface="+mn-lt"/>
                          <a:ea typeface="+mn-ea"/>
                          <a:cs typeface="Arial" panose="020B0604020202020204" pitchFamily="34" charset="0"/>
                        </a:rPr>
                        <a:t>Hoạt động trải nghiệm</a:t>
                      </a:r>
                      <a:r>
                        <a:rPr kumimoji="0" lang="en-US" sz="3000" b="1" i="0" u="none" strike="noStrike" kern="1200" cap="none" spc="0" normalizeH="0" baseline="0" dirty="0">
                          <a:ln>
                            <a:noFill/>
                          </a:ln>
                          <a:solidFill>
                            <a:prstClr val="black"/>
                          </a:solidFill>
                          <a:effectLst/>
                          <a:uLnTx/>
                          <a:uFillTx/>
                          <a:latin typeface="+mn-lt"/>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latin typeface="+mn-lt"/>
                          <a:ea typeface="+mn-ea"/>
                          <a:cs typeface="Arial" panose="020B0604020202020204" pitchFamily="34" charset="0"/>
                        </a:rPr>
                        <a:t> Đề xuất được một số hoạt động kết nối những người sống xung quanh. </a:t>
                      </a:r>
                      <a:endParaRPr kumimoji="0" lang="en-US" sz="3000" b="1"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latin typeface="+mn-lt"/>
                          <a:ea typeface="+mn-ea"/>
                          <a:cs typeface="Arial" panose="020B0604020202020204" pitchFamily="34" charset="0"/>
                        </a:rPr>
                        <a:t>M</a:t>
                      </a:r>
                      <a:r>
                        <a:rPr kumimoji="0" lang="en-US" sz="3000" b="1" i="0" u="sng" strike="noStrike" kern="1200" cap="none" spc="0" normalizeH="0" baseline="0" dirty="0">
                          <a:ln>
                            <a:noFill/>
                          </a:ln>
                          <a:solidFill>
                            <a:srgbClr val="FF0000"/>
                          </a:solidFill>
                          <a:effectLst/>
                          <a:uLnTx/>
                          <a:uFillTx/>
                          <a:latin typeface="+mn-lt"/>
                          <a:ea typeface="+mn-ea"/>
                          <a:cs typeface="Arial" panose="020B0604020202020204" pitchFamily="34" charset="0"/>
                        </a:rPr>
                        <a:t>ĩ</a:t>
                      </a:r>
                      <a:r>
                        <a:rPr kumimoji="0" lang="vi-VN" sz="3000" b="1" i="0" u="sng" strike="noStrike" kern="1200" cap="none" spc="0" normalizeH="0" baseline="0" dirty="0">
                          <a:ln>
                            <a:noFill/>
                          </a:ln>
                          <a:solidFill>
                            <a:srgbClr val="FF0000"/>
                          </a:solidFill>
                          <a:effectLst/>
                          <a:uLnTx/>
                          <a:uFillTx/>
                          <a:latin typeface="+mn-lt"/>
                          <a:ea typeface="+mn-ea"/>
                          <a:cs typeface="Arial" panose="020B0604020202020204" pitchFamily="34" charset="0"/>
                        </a:rPr>
                        <a:t> thuật</a:t>
                      </a:r>
                      <a:r>
                        <a:rPr kumimoji="0" lang="en-US" sz="3000" b="1" i="0" u="none" strike="noStrike" kern="1200" cap="none" spc="0" normalizeH="0" baseline="0" dirty="0">
                          <a:ln>
                            <a:noFill/>
                          </a:ln>
                          <a:solidFill>
                            <a:prstClr val="black"/>
                          </a:solidFill>
                          <a:effectLst/>
                          <a:uLnTx/>
                          <a:uFillTx/>
                          <a:latin typeface="+mn-lt"/>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latin typeface="+mn-lt"/>
                          <a:ea typeface="+mn-ea"/>
                          <a:cs typeface="Arial" panose="020B0604020202020204" pitchFamily="34" charset="0"/>
                        </a:rPr>
                        <a:t> Phối hợp được một số kĩ năng: cắt, dán, xếp, gắn, vẽ,... trong thực hành, sáng tạo. Tạo được sản phẩm có sự biến thể từ hình, khối cơ bản. Đồ thủ công bằng vật liệu sưu tầm, tái sử dụn</a:t>
                      </a:r>
                      <a:r>
                        <a:rPr kumimoji="0" lang="en-US" sz="3000" b="1" i="0" u="none" strike="noStrike" kern="1200" cap="none" spc="0" normalizeH="0" baseline="0" dirty="0">
                          <a:ln>
                            <a:noFill/>
                          </a:ln>
                          <a:solidFill>
                            <a:prstClr val="black"/>
                          </a:solidFill>
                          <a:effectLst/>
                          <a:uLnTx/>
                          <a:uFillTx/>
                          <a:latin typeface="+mn-lt"/>
                          <a:ea typeface="+mn-ea"/>
                          <a:cs typeface="Arial" panose="020B0604020202020204" pitchFamily="34" charset="0"/>
                        </a:rPr>
                        <a:t>g</a:t>
                      </a: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807358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510226633"/>
              </p:ext>
            </p:extLst>
          </p:nvPr>
        </p:nvGraphicFramePr>
        <p:xfrm>
          <a:off x="391541" y="209336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549936135"/>
              </p:ext>
            </p:extLst>
          </p:nvPr>
        </p:nvGraphicFramePr>
        <p:xfrm>
          <a:off x="391541" y="1656482"/>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13</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Trò chơi toán học với hình khối</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Nhận biết được hình bình hành, hình thoi và một số đặc điểm của nó. Thực hiện được việc vẽ đường thẳng vuông góc, đường thẳng song song bằng thước </a:t>
                      </a:r>
                      <a:r>
                        <a:rPr kumimoji="0" lang="vi-VN" sz="2800" b="1" i="0" u="none" strike="noStrike" kern="1200" cap="none" spc="0" normalizeH="0" baseline="0" dirty="0">
                          <a:ln>
                            <a:noFill/>
                          </a:ln>
                          <a:solidFill>
                            <a:prstClr val="black"/>
                          </a:solidFill>
                          <a:effectLst/>
                          <a:uLnTx/>
                          <a:uFillTx/>
                          <a:latin typeface="+mn-lt"/>
                          <a:ea typeface="+mn-ea"/>
                          <a:cs typeface="Arial" panose="020B0604020202020204" pitchFamily="34" charset="0"/>
                        </a:rPr>
                        <a:t>thẳng</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và êke. Thực hiện được việc đo, vẽ, lắp ghép, tạo lập một số hình phẳng và hình khối đã học.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ĩ</a:t>
                      </a: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Phối hợp được một số kĩ năng: cắt, dán, xếp, gắn, vẽ,... trong thực hành, sáng tạo. - Tạo được sản phẩm có sự biến thể từ hình, khối cơ bả</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n</a:t>
                      </a:r>
                    </a:p>
                  </a:txBody>
                  <a:tcPr marL="68580" marR="68580" marT="0" marB="0"/>
                </a:tc>
                <a:extLst>
                  <a:ext uri="{0D108BD9-81ED-4DB2-BD59-A6C34878D82A}">
                    <a16:rowId xmlns:a16="http://schemas.microsoft.com/office/drawing/2014/main" val="3716101386"/>
                  </a:ext>
                </a:extLst>
              </a:tr>
            </a:tbl>
          </a:graphicData>
        </a:graphic>
      </p:graphicFrame>
      <p:graphicFrame>
        <p:nvGraphicFramePr>
          <p:cNvPr id="7" name="Table 6">
            <a:extLst>
              <a:ext uri="{FF2B5EF4-FFF2-40B4-BE49-F238E27FC236}">
                <a16:creationId xmlns:a16="http://schemas.microsoft.com/office/drawing/2014/main" id="{120E22C7-D8DD-9CAB-BBB6-9D4642D6A657}"/>
              </a:ext>
            </a:extLst>
          </p:cNvPr>
          <p:cNvGraphicFramePr>
            <a:graphicFrameLocks noGrp="1"/>
          </p:cNvGraphicFramePr>
          <p:nvPr>
            <p:extLst>
              <p:ext uri="{D42A27DB-BD31-4B8C-83A1-F6EECF244321}">
                <p14:modId xmlns:p14="http://schemas.microsoft.com/office/powerpoint/2010/main" val="1237291354"/>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spTree>
    <p:extLst>
      <p:ext uri="{BB962C8B-B14F-4D97-AF65-F5344CB8AC3E}">
        <p14:creationId xmlns:p14="http://schemas.microsoft.com/office/powerpoint/2010/main" val="7277116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nvGraphicFramePr>
        <p:xfrm>
          <a:off x="391541" y="209336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3958244692"/>
              </p:ext>
            </p:extLst>
          </p:nvPr>
        </p:nvGraphicFramePr>
        <p:xfrm>
          <a:off x="391541" y="1656482"/>
          <a:ext cx="11530233" cy="475488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14</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Máy</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bắn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đá</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mini</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Nhận biết được góc nhọn, góc tù, góc bẹt. Giải quyết được một số vấn đề liên quan đến đo góc. Sử dụng được thước đo góc để đo các góc: 60°; 90°; 120°; 180°. </a:t>
                      </a:r>
                      <a:endPar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Lịch sử - Địa lí</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Sử dụng nguyên liệu tái chế góp phần bảo vệ môi trường</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Mỹ thuật</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Phối hợp được một số kĩ năng: cắt, dán, xếp, gắn, vẽ,... trong thực hành, sáng tạo. </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T</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ạo được sản phẩm có sự biến thể từ hình, khối cơ bản. Biết phối hợp vật liệu khác nhau để tạo màu, tạo chất ở sản phẩm. Bước đầu thể hiện được sự hài hòa về cấu trúc tỉ lệ cho sản phẩm</a:t>
                      </a:r>
                      <a:endPar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graphicFrame>
        <p:nvGraphicFramePr>
          <p:cNvPr id="7" name="Table 6">
            <a:extLst>
              <a:ext uri="{FF2B5EF4-FFF2-40B4-BE49-F238E27FC236}">
                <a16:creationId xmlns:a16="http://schemas.microsoft.com/office/drawing/2014/main" id="{120E22C7-D8DD-9CAB-BBB6-9D4642D6A657}"/>
              </a:ext>
            </a:extLst>
          </p:cNvPr>
          <p:cNvGraphicFramePr>
            <a:graphicFrameLocks noGrp="1"/>
          </p:cNvGraphicFramePr>
          <p:nvPr>
            <p:extLst>
              <p:ext uri="{D42A27DB-BD31-4B8C-83A1-F6EECF244321}">
                <p14:modId xmlns:p14="http://schemas.microsoft.com/office/powerpoint/2010/main" val="2780187432"/>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spTree>
    <p:extLst>
      <p:ext uri="{BB962C8B-B14F-4D97-AF65-F5344CB8AC3E}">
        <p14:creationId xmlns:p14="http://schemas.microsoft.com/office/powerpoint/2010/main" val="23522982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1558560" y="403719"/>
            <a:ext cx="979424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Giới</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thiệu</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một</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số</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219975989"/>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443641492"/>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Điện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thoại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không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hại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điện</a:t>
                      </a:r>
                      <a:br>
                        <a:rPr kumimoji="0" lang="en-US" sz="3200" b="1" i="0" u="none" strike="noStrike" kern="1200" cap="none" spc="0" normalizeH="0" baseline="0" dirty="0">
                          <a:ln>
                            <a:noFill/>
                          </a:ln>
                          <a:solidFill>
                            <a:schemeClr val="tx1"/>
                          </a:solidFill>
                          <a:effectLst/>
                          <a:uLnTx/>
                          <a:uFillTx/>
                          <a:latin typeface="UTM Khuccamta" panose="02040603050506020204" pitchFamily="18" charset="0"/>
                          <a:ea typeface="微软雅黑"/>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微软雅黑"/>
                          <a:cs typeface="Arial" panose="020B0604020202020204" pitchFamily="34" charset="0"/>
                        </a:rPr>
                        <a:t>Khoa học</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微软雅黑"/>
                          <a:cs typeface="Arial" panose="020B0604020202020204" pitchFamily="34" charset="0"/>
                        </a:rPr>
                        <a:t> Lấy được ví dụ thực tế hoặc làm thí nghiệm để minh hoạ các vật phát ra âm thanh đều rung động. Nêu được dẫn chứng về âm thanh có thể truyền qua chất khí, chất lỏng, chất rắn.  So sánh được độ to của âm thanh khi lại gần hoặc ra xa nguồn âm.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微软雅黑"/>
                          <a:cs typeface="Arial" panose="020B0604020202020204" pitchFamily="34" charset="0"/>
                        </a:rPr>
                        <a:t>Toán</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微软雅黑"/>
                          <a:cs typeface="Arial" panose="020B0604020202020204" pitchFamily="34" charset="0"/>
                        </a:rPr>
                        <a:t> Thực hiện được phép cộng (không nhớ) các số trong phạm vi 100. Thực hiện được việc đo độ dài bằng thước thẳng với đơn vị đo xăng</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微软雅黑"/>
                          <a:cs typeface="Arial" panose="020B0604020202020204" pitchFamily="34" charset="0"/>
                        </a:rPr>
                        <a:t>ti-mét.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41660349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099377170"/>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557648383"/>
              </p:ext>
            </p:extLst>
          </p:nvPr>
        </p:nvGraphicFramePr>
        <p:xfrm>
          <a:off x="391541" y="1673580"/>
          <a:ext cx="11530233" cy="493776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15</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Lồng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đèn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trung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thu</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1" i="0" u="sng" strike="noStrike" kern="1200" cap="none" spc="0" normalizeH="0" baseline="0" dirty="0">
                          <a:ln>
                            <a:noFill/>
                          </a:ln>
                          <a:solidFill>
                            <a:srgbClr val="FF0000"/>
                          </a:solidFill>
                          <a:effectLst/>
                          <a:uLnTx/>
                          <a:uFillTx/>
                          <a:ea typeface="+mn-ea"/>
                          <a:cs typeface="Arial" panose="020B0604020202020204" pitchFamily="34" charset="0"/>
                        </a:rPr>
                        <a:t>Công nghệ</a:t>
                      </a:r>
                      <a:r>
                        <a:rPr kumimoji="0" lang="en-US" sz="27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700" b="1" i="0" u="none" strike="noStrike" kern="1200" cap="none" spc="0" normalizeH="0" baseline="0" dirty="0">
                          <a:ln>
                            <a:noFill/>
                          </a:ln>
                          <a:solidFill>
                            <a:prstClr val="black"/>
                          </a:solidFill>
                          <a:effectLst/>
                          <a:uLnTx/>
                          <a:uFillTx/>
                          <a:ea typeface="+mn-ea"/>
                          <a:cs typeface="Arial" panose="020B0604020202020204" pitchFamily="34" charset="0"/>
                        </a:rPr>
                        <a:t> Nhận biết và sử dụng được một số đồ chơi dân gian phù hợp với lứa tuổi. Làm được đồ chơi dân gian phù hợp với lứa tuổi theo hướng dẫn. Tính toán chi phí cho một đồ chơi dân gian tự làm. </a:t>
                      </a:r>
                      <a:endParaRPr kumimoji="0" lang="en-US" sz="27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1" i="0" u="sng" strike="noStrike" kern="1200" cap="none" spc="0" normalizeH="0" baseline="0" dirty="0">
                          <a:ln>
                            <a:noFill/>
                          </a:ln>
                          <a:solidFill>
                            <a:srgbClr val="FF0000"/>
                          </a:solidFill>
                          <a:effectLst/>
                          <a:uLnTx/>
                          <a:uFillTx/>
                          <a:ea typeface="+mn-ea"/>
                          <a:cs typeface="Arial" panose="020B0604020202020204" pitchFamily="34" charset="0"/>
                        </a:rPr>
                        <a:t>Khoa học</a:t>
                      </a:r>
                      <a:r>
                        <a:rPr kumimoji="0" lang="en-US" sz="27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700" b="1" i="0" u="none" strike="noStrike" kern="1200" cap="none" spc="0" normalizeH="0" baseline="0" dirty="0">
                          <a:ln>
                            <a:noFill/>
                          </a:ln>
                          <a:solidFill>
                            <a:prstClr val="black"/>
                          </a:solidFill>
                          <a:effectLst/>
                          <a:uLnTx/>
                          <a:uFillTx/>
                          <a:ea typeface="+mn-ea"/>
                          <a:cs typeface="Arial" panose="020B0604020202020204" pitchFamily="34" charset="0"/>
                        </a:rPr>
                        <a:t> Nêu được ví dụ về các vật phát sáng và các vật được chiếu sáng. Nêu được cách làm và thực hiện được thí nghiệm tìm hiểu về sự truyền thẳng của ánh sáng; về vật cho ánh sáng truyền qua và vật cản ánh sáng. </a:t>
                      </a:r>
                      <a:endParaRPr kumimoji="0" lang="en-US" sz="27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7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7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700" b="1" i="0" u="none" strike="noStrike" kern="1200" cap="none" spc="0" normalizeH="0" baseline="0" dirty="0">
                          <a:ln>
                            <a:noFill/>
                          </a:ln>
                          <a:solidFill>
                            <a:prstClr val="black"/>
                          </a:solidFill>
                          <a:effectLst/>
                          <a:uLnTx/>
                          <a:uFillTx/>
                          <a:ea typeface="+mn-ea"/>
                          <a:cs typeface="Arial" panose="020B0604020202020204" pitchFamily="34" charset="0"/>
                        </a:rPr>
                        <a:t> Phối hợp được một số kĩ năng: cắt, dán, xếp, gắn, vẽ,... trong thực</a:t>
                      </a:r>
                      <a:r>
                        <a:rPr kumimoji="0" lang="en-US" sz="27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27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hành</a:t>
                      </a:r>
                      <a:r>
                        <a:rPr kumimoji="0" lang="en-US" sz="27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27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sáng</a:t>
                      </a:r>
                      <a:r>
                        <a:rPr kumimoji="0" lang="en-US" sz="27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27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tạo</a:t>
                      </a:r>
                      <a:endParaRPr kumimoji="0" lang="en-US" sz="27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4427940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785339915"/>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965786153"/>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16</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Chậu</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cây</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cảnh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mini</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sng" strike="noStrike" kern="1200" cap="none" spc="0" normalizeH="0" baseline="0" dirty="0">
                          <a:ln>
                            <a:noFill/>
                          </a:ln>
                          <a:solidFill>
                            <a:srgbClr val="FF0000"/>
                          </a:solidFill>
                          <a:effectLst/>
                          <a:uLnTx/>
                          <a:uFillTx/>
                          <a:ea typeface="+mn-ea"/>
                          <a:cs typeface="Arial" panose="020B0604020202020204" pitchFamily="34" charset="0"/>
                        </a:rPr>
                        <a:t>Công nghệ</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200" b="1" i="0" u="none" strike="noStrike" kern="1200" cap="none" spc="0" normalizeH="0" baseline="0" dirty="0">
                          <a:ln>
                            <a:noFill/>
                          </a:ln>
                          <a:solidFill>
                            <a:prstClr val="black"/>
                          </a:solidFill>
                          <a:effectLst/>
                          <a:uLnTx/>
                          <a:uFillTx/>
                          <a:ea typeface="+mn-ea"/>
                          <a:cs typeface="Arial" panose="020B0604020202020204" pitchFamily="34" charset="0"/>
                        </a:rPr>
                        <a:t> Trình bày được đặc điểm của một số loại chậu trồng hoa và cây cảnh.  Trồng và chăm sóc được một số loại hoa và cây cảnh trong chậu. </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200" b="1" i="0" u="none" strike="noStrike" kern="1200" cap="none" spc="0" normalizeH="0" baseline="0" dirty="0">
                          <a:ln>
                            <a:noFill/>
                          </a:ln>
                          <a:solidFill>
                            <a:prstClr val="black"/>
                          </a:solidFill>
                          <a:effectLst/>
                          <a:uLnTx/>
                          <a:uFillTx/>
                          <a:ea typeface="+mn-ea"/>
                          <a:cs typeface="Arial" panose="020B0604020202020204" pitchFamily="34" charset="0"/>
                        </a:rPr>
                        <a:t> Phối hợp được 1 số kĩ năng: cắt, xé, dán, vẽ, in, ghép, nặn, uốn… trong thực hành, sáng tạo. </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200" b="1" i="0" u="none" strike="noStrike" kern="1200" cap="none" spc="0" normalizeH="0" baseline="0" dirty="0">
                          <a:ln>
                            <a:noFill/>
                          </a:ln>
                          <a:solidFill>
                            <a:prstClr val="black"/>
                          </a:solidFill>
                          <a:effectLst/>
                          <a:uLnTx/>
                          <a:uFillTx/>
                          <a:ea typeface="+mn-ea"/>
                          <a:cs typeface="Arial" panose="020B0604020202020204" pitchFamily="34" charset="0"/>
                        </a:rPr>
                        <a:t> Sử dụng được một số dụng cụ thông dụng để thực hành cân, đong,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đo</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đếm</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5852749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051274927"/>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376283170"/>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17</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Chong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chóng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lửa</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Khoa học</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Nhận biết được không khí chuyển động gây ra gió và nguyên nhân làm không khí chuyển động (khối không khí nóng bốc lên cao, khối không khí lạnh tới thay thế).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Thực hiện được việc đo độ dài bằng thước thẳng với đơn vị đo xăng</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ti-mét. Thực hiện vẽ được đường tròn bằng compa.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Công nghệ</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Làm được một đồ chơi đơn giản theo hướng dẫ</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n</a:t>
                      </a: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6856431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58474808"/>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310415287"/>
              </p:ext>
            </p:extLst>
          </p:nvPr>
        </p:nvGraphicFramePr>
        <p:xfrm>
          <a:off x="391541" y="1673580"/>
          <a:ext cx="11530233" cy="475488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18</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vi-VN" sz="3200" b="1" i="0" u="none" strike="noStrike" kern="1200" cap="none" spc="0" normalizeH="0" baseline="0" dirty="0">
                          <a:ln>
                            <a:noFill/>
                          </a:ln>
                          <a:solidFill>
                            <a:prstClr val="black"/>
                          </a:solidFill>
                          <a:effectLst/>
                          <a:uLnTx/>
                          <a:uFillTx/>
                          <a:ea typeface="+mn-ea"/>
                          <a:cs typeface="Arial" panose="020B0604020202020204" pitchFamily="34" charset="0"/>
                        </a:rPr>
                        <a:t>Nước đến từ đâu?</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latin typeface="+mn-lt"/>
                          <a:ea typeface="+mn-ea"/>
                          <a:cs typeface="Arial" panose="020B0604020202020204" pitchFamily="34" charset="0"/>
                        </a:rPr>
                        <a:t>Tin học</a:t>
                      </a:r>
                      <a:r>
                        <a:rPr kumimoji="0" lang="en-US" sz="2600" b="1" i="0" u="none" strike="noStrike" kern="1200" cap="none" spc="0" normalizeH="0" baseline="0" dirty="0">
                          <a:ln>
                            <a:noFill/>
                          </a:ln>
                          <a:solidFill>
                            <a:srgbClr val="FF0000"/>
                          </a:solidFill>
                          <a:effectLst/>
                          <a:uLnTx/>
                          <a:uFillTx/>
                          <a:latin typeface="+mn-lt"/>
                          <a:ea typeface="+mn-ea"/>
                          <a:cs typeface="Arial" panose="020B0604020202020204" pitchFamily="34" charset="0"/>
                        </a:rPr>
                        <a:t>:</a:t>
                      </a:r>
                      <a:r>
                        <a:rPr kumimoji="0" lang="vi-VN" sz="2600" b="1" i="0" u="none" strike="noStrike" kern="1200" cap="none" spc="0" normalizeH="0" baseline="0" dirty="0">
                          <a:ln>
                            <a:noFill/>
                          </a:ln>
                          <a:solidFill>
                            <a:srgbClr val="FF0000"/>
                          </a:solidFill>
                          <a:effectLst/>
                          <a:uLnTx/>
                          <a:uFillTx/>
                          <a:latin typeface="+mn-lt"/>
                          <a:ea typeface="+mn-ea"/>
                          <a:cs typeface="Arial" panose="020B0604020202020204" pitchFamily="34" charset="0"/>
                        </a:rPr>
                        <a:t> </a:t>
                      </a:r>
                      <a:r>
                        <a:rPr kumimoji="0" lang="vi-VN" sz="2600" b="1" i="0" u="none" strike="noStrike" kern="1200" cap="none" spc="0" normalizeH="0" baseline="0" dirty="0">
                          <a:ln>
                            <a:noFill/>
                          </a:ln>
                          <a:solidFill>
                            <a:prstClr val="black"/>
                          </a:solidFill>
                          <a:effectLst/>
                          <a:uLnTx/>
                          <a:uFillTx/>
                          <a:latin typeface="+mn-lt"/>
                          <a:ea typeface="+mn-ea"/>
                          <a:cs typeface="Arial" panose="020B0604020202020204" pitchFamily="34" charset="0"/>
                        </a:rPr>
                        <a:t>Làm quen với môi trường lập trình trực quan. Nêu được ví dụ cụ thể về sử dụng chương trình máy tính để diễn tả ý tưởng, câu chuyện theo từng bước. Tự thiết lập và tạo được chương trình đơn giản, ví dụ điều khiển một nhân vật chuyển động trên màn hình. </a:t>
                      </a:r>
                      <a:endParaRPr kumimoji="0" lang="en-US" sz="2600" b="1"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latin typeface="+mn-lt"/>
                          <a:ea typeface="+mn-ea"/>
                          <a:cs typeface="Arial" panose="020B0604020202020204" pitchFamily="34" charset="0"/>
                        </a:rPr>
                        <a:t>Khoa học</a:t>
                      </a:r>
                      <a:r>
                        <a:rPr kumimoji="0" lang="en-US" sz="2600" b="1" i="0" u="none" strike="noStrike" kern="1200" cap="none" spc="0" normalizeH="0" baseline="0" dirty="0">
                          <a:ln>
                            <a:noFill/>
                          </a:ln>
                          <a:solidFill>
                            <a:prstClr val="black"/>
                          </a:solidFill>
                          <a:effectLst/>
                          <a:uLnTx/>
                          <a:uFillTx/>
                          <a:latin typeface="+mn-lt"/>
                          <a:ea typeface="+mn-ea"/>
                          <a:cs typeface="Arial" panose="020B0604020202020204" pitchFamily="34" charset="0"/>
                        </a:rPr>
                        <a:t>:</a:t>
                      </a:r>
                      <a:r>
                        <a:rPr kumimoji="0" lang="vi-VN" sz="2600" b="1" i="0" u="none" strike="noStrike" kern="1200" cap="none" spc="0" normalizeH="0" baseline="0" dirty="0">
                          <a:ln>
                            <a:noFill/>
                          </a:ln>
                          <a:solidFill>
                            <a:prstClr val="black"/>
                          </a:solidFill>
                          <a:effectLst/>
                          <a:uLnTx/>
                          <a:uFillTx/>
                          <a:latin typeface="+mn-lt"/>
                          <a:ea typeface="+mn-ea"/>
                          <a:cs typeface="Arial" panose="020B0604020202020204" pitchFamily="34" charset="0"/>
                        </a:rPr>
                        <a:t> Nêu được một số tính chất của nước. Vẽ sơ đồ và sử dụng được các thuật ngữ: bay hơi, ngưng tụ, đông đặc, nóng chảy để mô tả sự chuyển thể của nước.  Vẽ được sơ đồ và ghi chú được “Vòng tuần hoàn của nước tron</a:t>
                      </a:r>
                      <a:r>
                        <a:rPr kumimoji="0" lang="en-US" sz="2600" b="1" i="0" u="none" strike="noStrike" kern="1200" cap="none" spc="0" normalizeH="0" baseline="0" dirty="0">
                          <a:ln>
                            <a:noFill/>
                          </a:ln>
                          <a:solidFill>
                            <a:prstClr val="black"/>
                          </a:solidFill>
                          <a:effectLst/>
                          <a:uLnTx/>
                          <a:uFillTx/>
                          <a:latin typeface="+mn-lt"/>
                          <a:ea typeface="+mn-ea"/>
                          <a:cs typeface="Arial" panose="020B0604020202020204" pitchFamily="34" charset="0"/>
                        </a:rPr>
                        <a:t>g </a:t>
                      </a:r>
                      <a:r>
                        <a:rPr kumimoji="0" lang="en-US" sz="2600" b="1" i="0" u="none" strike="noStrike" kern="1200" cap="none" spc="0" normalizeH="0" baseline="0" dirty="0" err="1">
                          <a:ln>
                            <a:noFill/>
                          </a:ln>
                          <a:solidFill>
                            <a:prstClr val="black"/>
                          </a:solidFill>
                          <a:effectLst/>
                          <a:uLnTx/>
                          <a:uFillTx/>
                          <a:latin typeface="+mn-lt"/>
                          <a:ea typeface="+mn-ea"/>
                          <a:cs typeface="Arial" panose="020B0604020202020204" pitchFamily="34" charset="0"/>
                        </a:rPr>
                        <a:t>tự</a:t>
                      </a:r>
                      <a:r>
                        <a:rPr kumimoji="0" lang="en-US" sz="2600" b="1" i="0" u="none" strike="noStrike" kern="1200" cap="none" spc="0" normalizeH="0" baseline="0" dirty="0">
                          <a:ln>
                            <a:noFill/>
                          </a:ln>
                          <a:solidFill>
                            <a:prstClr val="black"/>
                          </a:solidFill>
                          <a:effectLst/>
                          <a:uLnTx/>
                          <a:uFillTx/>
                          <a:latin typeface="+mn-lt"/>
                          <a:ea typeface="+mn-ea"/>
                          <a:cs typeface="Arial" panose="020B0604020202020204" pitchFamily="34" charset="0"/>
                        </a:rPr>
                        <a:t> </a:t>
                      </a:r>
                      <a:r>
                        <a:rPr kumimoji="0" lang="en-US" sz="2600" b="1" i="0" u="none" strike="noStrike" kern="1200" cap="none" spc="0" normalizeH="0" baseline="0" dirty="0" err="1">
                          <a:ln>
                            <a:noFill/>
                          </a:ln>
                          <a:solidFill>
                            <a:prstClr val="black"/>
                          </a:solidFill>
                          <a:effectLst/>
                          <a:uLnTx/>
                          <a:uFillTx/>
                          <a:latin typeface="+mn-lt"/>
                          <a:ea typeface="+mn-ea"/>
                          <a:cs typeface="Arial" panose="020B0604020202020204" pitchFamily="34" charset="0"/>
                        </a:rPr>
                        <a:t>nhiên</a:t>
                      </a:r>
                      <a:r>
                        <a:rPr kumimoji="0" lang="en-US" sz="2600" b="1" i="0" u="none" strike="noStrike" kern="1200" cap="none" spc="0" normalizeH="0" baseline="0" dirty="0">
                          <a:ln>
                            <a:noFill/>
                          </a:ln>
                          <a:solidFill>
                            <a:prstClr val="black"/>
                          </a:solidFill>
                          <a:effectLst/>
                          <a:uLnTx/>
                          <a:uFillTx/>
                          <a:latin typeface="+mn-lt"/>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sng" strike="noStrike" kern="1200" cap="none" spc="0" normalizeH="0" baseline="0" dirty="0">
                          <a:ln>
                            <a:noFill/>
                          </a:ln>
                          <a:solidFill>
                            <a:srgbClr val="FF0000"/>
                          </a:solidFill>
                          <a:effectLst/>
                          <a:uLnTx/>
                          <a:uFillTx/>
                          <a:latin typeface="+mn-lt"/>
                          <a:ea typeface="+mn-ea"/>
                          <a:cs typeface="Arial" panose="020B0604020202020204" pitchFamily="34" charset="0"/>
                        </a:rPr>
                        <a:t>Mi </a:t>
                      </a:r>
                      <a:r>
                        <a:rPr kumimoji="0" lang="en-US" sz="2600" b="1" i="0" u="sng" strike="noStrike" kern="1200" cap="none" spc="0" normalizeH="0" baseline="0" dirty="0" err="1">
                          <a:ln>
                            <a:noFill/>
                          </a:ln>
                          <a:solidFill>
                            <a:srgbClr val="FF0000"/>
                          </a:solidFill>
                          <a:effectLst/>
                          <a:uLnTx/>
                          <a:uFillTx/>
                          <a:latin typeface="+mn-lt"/>
                          <a:ea typeface="+mn-ea"/>
                          <a:cs typeface="Arial" panose="020B0604020202020204" pitchFamily="34" charset="0"/>
                        </a:rPr>
                        <a:t>thuật</a:t>
                      </a:r>
                      <a:r>
                        <a:rPr kumimoji="0" lang="en-US" sz="2600" b="1" i="0" u="none" strike="noStrike" kern="1200" cap="none" spc="0" normalizeH="0" baseline="0" dirty="0">
                          <a:ln>
                            <a:noFill/>
                          </a:ln>
                          <a:solidFill>
                            <a:prstClr val="black"/>
                          </a:solidFill>
                          <a:effectLst/>
                          <a:uLnTx/>
                          <a:uFillTx/>
                          <a:latin typeface="+mn-lt"/>
                          <a:ea typeface="+mn-ea"/>
                          <a:cs typeface="Arial" panose="020B0604020202020204" pitchFamily="34" charset="0"/>
                        </a:rPr>
                        <a:t>: </a:t>
                      </a:r>
                      <a:r>
                        <a:rPr kumimoji="0" lang="en-US" sz="2600" b="1" i="0" u="none" strike="noStrike" kern="1200" cap="none" spc="0" normalizeH="0" baseline="0" dirty="0" err="1">
                          <a:ln>
                            <a:noFill/>
                          </a:ln>
                          <a:solidFill>
                            <a:prstClr val="black"/>
                          </a:solidFill>
                          <a:effectLst/>
                          <a:uLnTx/>
                          <a:uFillTx/>
                          <a:latin typeface="+mn-lt"/>
                          <a:ea typeface="+mn-ea"/>
                          <a:cs typeface="Arial" panose="020B0604020202020204" pitchFamily="34" charset="0"/>
                        </a:rPr>
                        <a:t>Tạo</a:t>
                      </a:r>
                      <a:r>
                        <a:rPr kumimoji="0" lang="en-US" sz="2600" b="1" i="0" u="none" strike="noStrike" kern="1200" cap="none" spc="0" normalizeH="0" baseline="0" dirty="0">
                          <a:ln>
                            <a:noFill/>
                          </a:ln>
                          <a:solidFill>
                            <a:prstClr val="black"/>
                          </a:solidFill>
                          <a:effectLst/>
                          <a:uLnTx/>
                          <a:uFillTx/>
                          <a:latin typeface="+mn-lt"/>
                          <a:ea typeface="+mn-ea"/>
                          <a:cs typeface="Arial" panose="020B0604020202020204" pitchFamily="34" charset="0"/>
                        </a:rPr>
                        <a:t> </a:t>
                      </a:r>
                      <a:r>
                        <a:rPr kumimoji="0" lang="en-US" sz="2600" b="1" i="0" u="none" strike="noStrike" kern="1200" cap="none" spc="0" normalizeH="0" baseline="0" dirty="0" err="1">
                          <a:ln>
                            <a:noFill/>
                          </a:ln>
                          <a:solidFill>
                            <a:prstClr val="black"/>
                          </a:solidFill>
                          <a:effectLst/>
                          <a:uLnTx/>
                          <a:uFillTx/>
                          <a:latin typeface="+mn-lt"/>
                          <a:ea typeface="+mn-ea"/>
                          <a:cs typeface="Arial" panose="020B0604020202020204" pitchFamily="34" charset="0"/>
                        </a:rPr>
                        <a:t>sản</a:t>
                      </a:r>
                      <a:r>
                        <a:rPr kumimoji="0" lang="en-US" sz="2600" b="1" i="0" u="none" strike="noStrike" kern="1200" cap="none" spc="0" normalizeH="0" baseline="0" dirty="0">
                          <a:ln>
                            <a:noFill/>
                          </a:ln>
                          <a:solidFill>
                            <a:prstClr val="black"/>
                          </a:solidFill>
                          <a:effectLst/>
                          <a:uLnTx/>
                          <a:uFillTx/>
                          <a:latin typeface="+mn-lt"/>
                          <a:ea typeface="+mn-ea"/>
                          <a:cs typeface="Arial" panose="020B0604020202020204" pitchFamily="34" charset="0"/>
                        </a:rPr>
                        <a:t> </a:t>
                      </a:r>
                      <a:r>
                        <a:rPr kumimoji="0" lang="en-US" sz="2600" b="1" i="0" u="none" strike="noStrike" kern="1200" cap="none" spc="0" normalizeH="0" baseline="0" dirty="0" err="1">
                          <a:ln>
                            <a:noFill/>
                          </a:ln>
                          <a:solidFill>
                            <a:prstClr val="black"/>
                          </a:solidFill>
                          <a:effectLst/>
                          <a:uLnTx/>
                          <a:uFillTx/>
                          <a:latin typeface="+mn-lt"/>
                          <a:ea typeface="+mn-ea"/>
                          <a:cs typeface="Arial" panose="020B0604020202020204" pitchFamily="34" charset="0"/>
                        </a:rPr>
                        <a:t>phẩm</a:t>
                      </a:r>
                      <a:r>
                        <a:rPr kumimoji="0" lang="en-US" sz="2600" b="1" i="0" u="none" strike="noStrike" kern="1200" cap="none" spc="0" normalizeH="0" baseline="0" dirty="0">
                          <a:ln>
                            <a:noFill/>
                          </a:ln>
                          <a:solidFill>
                            <a:prstClr val="black"/>
                          </a:solidFill>
                          <a:effectLst/>
                          <a:uLnTx/>
                          <a:uFillTx/>
                          <a:latin typeface="+mn-lt"/>
                          <a:ea typeface="+mn-ea"/>
                          <a:cs typeface="Arial" panose="020B0604020202020204" pitchFamily="34" charset="0"/>
                        </a:rPr>
                        <a:t> </a:t>
                      </a:r>
                      <a:r>
                        <a:rPr kumimoji="0" lang="en-US" sz="2600" b="1" i="0" u="none" strike="noStrike" kern="1200" cap="none" spc="0" normalizeH="0" baseline="0" dirty="0" err="1">
                          <a:ln>
                            <a:noFill/>
                          </a:ln>
                          <a:solidFill>
                            <a:prstClr val="black"/>
                          </a:solidFill>
                          <a:effectLst/>
                          <a:uLnTx/>
                          <a:uFillTx/>
                          <a:latin typeface="+mn-lt"/>
                          <a:ea typeface="+mn-ea"/>
                          <a:cs typeface="Arial" panose="020B0604020202020204" pitchFamily="34" charset="0"/>
                        </a:rPr>
                        <a:t>mĩ</a:t>
                      </a:r>
                      <a:r>
                        <a:rPr kumimoji="0" lang="en-US" sz="2600" b="1" i="0" u="none" strike="noStrike" kern="1200" cap="none" spc="0" normalizeH="0" baseline="0" dirty="0">
                          <a:ln>
                            <a:noFill/>
                          </a:ln>
                          <a:solidFill>
                            <a:prstClr val="black"/>
                          </a:solidFill>
                          <a:effectLst/>
                          <a:uLnTx/>
                          <a:uFillTx/>
                          <a:latin typeface="+mn-lt"/>
                          <a:ea typeface="+mn-ea"/>
                          <a:cs typeface="Arial" panose="020B0604020202020204" pitchFamily="34" charset="0"/>
                        </a:rPr>
                        <a:t> </a:t>
                      </a:r>
                      <a:r>
                        <a:rPr kumimoji="0" lang="en-US" sz="2600" b="1" i="0" u="none" strike="noStrike" kern="1200" cap="none" spc="0" normalizeH="0" baseline="0" dirty="0" err="1">
                          <a:ln>
                            <a:noFill/>
                          </a:ln>
                          <a:solidFill>
                            <a:prstClr val="black"/>
                          </a:solidFill>
                          <a:effectLst/>
                          <a:uLnTx/>
                          <a:uFillTx/>
                          <a:latin typeface="+mn-lt"/>
                          <a:ea typeface="+mn-ea"/>
                          <a:cs typeface="Arial" panose="020B0604020202020204" pitchFamily="34" charset="0"/>
                        </a:rPr>
                        <a:t>thuật</a:t>
                      </a:r>
                      <a:r>
                        <a:rPr kumimoji="0" lang="en-US" sz="2600" b="1" i="0" u="none" strike="noStrike" kern="1200" cap="none" spc="0" normalizeH="0" baseline="0" dirty="0">
                          <a:ln>
                            <a:noFill/>
                          </a:ln>
                          <a:solidFill>
                            <a:prstClr val="black"/>
                          </a:solidFill>
                          <a:effectLst/>
                          <a:uLnTx/>
                          <a:uFillTx/>
                          <a:latin typeface="+mn-lt"/>
                          <a:ea typeface="+mn-ea"/>
                          <a:cs typeface="Arial" panose="020B0604020202020204" pitchFamily="34" charset="0"/>
                        </a:rPr>
                        <a:t> 2D.</a:t>
                      </a: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09316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4095013080"/>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024111629"/>
              </p:ext>
            </p:extLst>
          </p:nvPr>
        </p:nvGraphicFramePr>
        <p:xfrm>
          <a:off x="391541" y="1673580"/>
          <a:ext cx="11530233" cy="487680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19</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Nấm</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có</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hại</a:t>
                      </a:r>
                      <a:br>
                        <a:rPr kumimoji="0" lang="en-US" sz="32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sng" strike="noStrike" kern="1200" cap="none" spc="0" normalizeH="0" baseline="0" dirty="0">
                          <a:ln>
                            <a:noFill/>
                          </a:ln>
                          <a:solidFill>
                            <a:srgbClr val="FF0000"/>
                          </a:solidFill>
                          <a:effectLst/>
                          <a:uLnTx/>
                          <a:uFillTx/>
                          <a:ea typeface="+mn-ea"/>
                          <a:cs typeface="Arial" panose="020B0604020202020204" pitchFamily="34" charset="0"/>
                        </a:rPr>
                        <a:t>Khoa học</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200" b="1" i="0" u="none" strike="noStrike" kern="1200" cap="none" spc="0" normalizeH="0" baseline="0" dirty="0">
                          <a:ln>
                            <a:noFill/>
                          </a:ln>
                          <a:solidFill>
                            <a:prstClr val="black"/>
                          </a:solidFill>
                          <a:effectLst/>
                          <a:uLnTx/>
                          <a:uFillTx/>
                          <a:ea typeface="+mn-ea"/>
                          <a:cs typeface="Arial" panose="020B0604020202020204" pitchFamily="34" charset="0"/>
                        </a:rPr>
                        <a:t> Nhận biết được tác hại của một số nấm mốc gây hỏng thực phẩm thông qua thí nghiệm hoặc quan sát tranh ảnh, video. Vận dụng được kiến thức về nguyên nhân gây hỏng thực phẩm, nêu được một số cách bảo quản thực phẩm (làm lạnh, sấy khô, ướp muối,… </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32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3200" b="1" i="0" u="none" strike="noStrike" kern="1200" cap="none" spc="0" normalizeH="0" baseline="0" dirty="0">
                          <a:ln>
                            <a:noFill/>
                          </a:ln>
                          <a:solidFill>
                            <a:prstClr val="black"/>
                          </a:solidFill>
                          <a:effectLst/>
                          <a:uLnTx/>
                          <a:uFillTx/>
                          <a:ea typeface="+mn-ea"/>
                          <a:cs typeface="Arial" panose="020B0604020202020204" pitchFamily="34" charset="0"/>
                        </a:rPr>
                        <a:t> Làm quen với việc thu thập, phân loại, kiểm đếm các đối tượng thống kê trong tình huống đơn giả</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n</a:t>
                      </a: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179882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183351806"/>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900277185"/>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20</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Tập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nghiên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cứu</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thống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kê</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Khoa học</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Nêu được tên, dấu hiệu chính và nguyên nhân của một số bệnh do thiếu hoặc thừa chất dinh dưỡng. Thực hiện được một số việc làm để phòng, tránh một số bệnh liên quan đến dinh dưỡng và vận động mọi người trong gia đình cùng thực hiện.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Tin học</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Thực hiện được việc tìm kiếm thông tin trên Internet có sự trợ giúp của giáo viên hoặc phụ huynh. Xây dựng phiếu điều tra (file word/google form)</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6308109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198539699"/>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846904404"/>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20</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Tập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nghiên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cứu</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thống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kê</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30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Thực hành thu thập, phân tích, biểu diễn các số liệu thống kê (thông qua một số tình huống đơn giản gắn với những vấn đề phát triển kinh tế, xã hội hoặc có tính toàn cầu như biến đổi khí hậu, phát triển bền vững, giáo dục tài chính, chủ quyền biển đảo, biên giới, giáo dục STEM,...</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9434934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 </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577428307"/>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4189022383"/>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21</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Biểu</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đồ</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linh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hoạt</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30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Đọc và mô tả được các số liệu ở dạng biểu đồ cột. Sắp xếp được số liệu vào biểu đồ cột.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Công nghệ</a:t>
                      </a:r>
                      <a:r>
                        <a:rPr kumimoji="0" lang="en-US" sz="30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Thiết kế được một sản phẩm thủ công kĩ thuật đơn giản theo hướng dẫn.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Thực hành sáng tạo sản phẩm mĩ thuật 2D</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Làm đồ dùng học tập (đồ thủ công) bằng vật liệu tự nhiên, sưu tầm,</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tái</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sử</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dụng</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7640234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132115583"/>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011391745"/>
              </p:ext>
            </p:extLst>
          </p:nvPr>
        </p:nvGraphicFramePr>
        <p:xfrm>
          <a:off x="391541" y="1673580"/>
          <a:ext cx="11530233" cy="512064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22</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Hình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tứ</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giác</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biến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hóa</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Nhận biết được hai đường thẳng vuông góc, hai đường thẳng song song. Nhận biết được hình bình hành, hình thoi. Thực hiện được việc đo, vẽ, lắp ghép, tạo lập một số hình phẳng và hình khối đã học.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Công nghệ</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Kể tên, nhận biết được các chi tiết của bộ lắp ghép mô hình kĩ thuật. Lựa chọn và sử dụng được một số dụng cụ và chi tiết để lắp ghép được một số mô hình kĩ thuật đơn giản.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Thực hành sáng tạo sản phẩm mĩ thuật 3D. Làm đồ dùng học tập (đồ thủ công) bằng vật liệu tự nhiên, sưu tầm,</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28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tái</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28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sử</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28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dụng</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4923231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912131359"/>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3877679254"/>
              </p:ext>
            </p:extLst>
          </p:nvPr>
        </p:nvGraphicFramePr>
        <p:xfrm>
          <a:off x="391541" y="1673580"/>
          <a:ext cx="11530233" cy="469392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23</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Chế</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tạo</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nhiệt</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kế</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bằng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cái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chai </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Khoa học</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Sử dụng được nhiệt kế để xác định nhiệt độ cơ thể, nhiệt độ không khí. Các vật dẫn nhiệt tốt và dẫn nhiệt kém; ứng dụng trong đời sống. Đề xuất được cách làm thí nghiệm để tìm hiểu tính dẫn nhiệt của vật (dẫn nhiệt tốt hay dẫn nhiệt kém)</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Giải quyết được một số vấn đề về đo, vẽ, lắp ghép, tạo hình gắn với một số hình phẳng và hình khối đã học, liên quan đến ứng dụng của hình học trong thực tiễn, liên quan đến nội dung các môn học như Mĩ thuật, Công nghệ, Tin học</a:t>
                      </a:r>
                      <a:r>
                        <a:rPr lang="vi-VN" sz="2800" dirty="0">
                          <a:solidFill>
                            <a:schemeClr val="tx1"/>
                          </a:solidFill>
                        </a:rPr>
                        <a:t>.</a:t>
                      </a:r>
                      <a:endParaRPr kumimoji="0" lang="en-US" sz="26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745227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1558560" y="403719"/>
            <a:ext cx="979424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531369016"/>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737003476"/>
              </p:ext>
            </p:extLst>
          </p:nvPr>
        </p:nvGraphicFramePr>
        <p:xfrm>
          <a:off x="391541" y="1673580"/>
          <a:ext cx="11530233" cy="4290147"/>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290147">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1</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Điện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thoại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không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hại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điện</a:t>
                      </a:r>
                      <a:br>
                        <a:rPr kumimoji="0" lang="en-US" sz="3200" b="1" i="0" u="none" strike="noStrike" kern="1200" cap="none" spc="0" normalizeH="0" baseline="0" dirty="0">
                          <a:ln>
                            <a:noFill/>
                          </a:ln>
                          <a:solidFill>
                            <a:schemeClr val="tx1"/>
                          </a:solidFill>
                          <a:effectLst/>
                          <a:uLnTx/>
                          <a:uFillTx/>
                          <a:latin typeface="UTM Khuccamta" panose="02040603050506020204" pitchFamily="18" charset="0"/>
                          <a:ea typeface="微软雅黑"/>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微软雅黑"/>
                          <a:cs typeface="Arial" panose="020B0604020202020204" pitchFamily="34" charset="0"/>
                        </a:rPr>
                        <a:t>Mĩ thuật</a:t>
                      </a:r>
                      <a:r>
                        <a:rPr kumimoji="0" lang="en-US" sz="3000" b="1" i="0" u="none" strike="noStrike" kern="1200" cap="none" spc="0" normalizeH="0" baseline="0" dirty="0">
                          <a:ln>
                            <a:noFill/>
                          </a:ln>
                          <a:solidFill>
                            <a:prstClr val="black"/>
                          </a:solidFill>
                          <a:effectLst/>
                          <a:uLnTx/>
                          <a:uFillTx/>
                          <a:ea typeface="微软雅黑"/>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微软雅黑"/>
                          <a:cs typeface="Arial" panose="020B0604020202020204" pitchFamily="34" charset="0"/>
                        </a:rPr>
                        <a:t> Tạo được sản phẩm có sự biến thể từ hình, khối cơ bản</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vi-VN" sz="3000" b="1" i="0" u="none" strike="noStrike" kern="1200" cap="none" spc="0" normalizeH="0" baseline="0" dirty="0">
                          <a:ln>
                            <a:noFill/>
                          </a:ln>
                          <a:solidFill>
                            <a:prstClr val="black"/>
                          </a:solidFill>
                          <a:effectLst/>
                          <a:uLnTx/>
                          <a:uFillTx/>
                          <a:ea typeface="微软雅黑"/>
                          <a:cs typeface="Arial" panose="020B0604020202020204" pitchFamily="34" charset="0"/>
                        </a:rPr>
                        <a:t>Phối hợp được một số kĩ năng: cắt, dán, xếp, gắn, vẽ,... trong thực hành, sáng tạo</a:t>
                      </a:r>
                      <a:endParaRPr kumimoji="0" lang="en-US" sz="3000" b="1" i="0" u="none" strike="noStrike" kern="1200" cap="none" spc="0" normalizeH="0" baseline="0" dirty="0">
                        <a:ln>
                          <a:noFill/>
                        </a:ln>
                        <a:solidFill>
                          <a:prstClr val="black"/>
                        </a:solidFill>
                        <a:effectLst/>
                        <a:uLnTx/>
                        <a:uFillTx/>
                        <a:ea typeface="微软雅黑"/>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8393946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574751462"/>
              </p:ext>
            </p:extLst>
          </p:nvPr>
        </p:nvGraphicFramePr>
        <p:xfrm>
          <a:off x="391541" y="1147424"/>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939001107"/>
              </p:ext>
            </p:extLst>
          </p:nvPr>
        </p:nvGraphicFramePr>
        <p:xfrm>
          <a:off x="391541" y="1673580"/>
          <a:ext cx="11530233" cy="469392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24</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vi-VN" sz="3200" b="1" i="0" u="none" strike="noStrike" kern="1200" cap="none" spc="0" normalizeH="0" baseline="0" dirty="0">
                          <a:ln>
                            <a:noFill/>
                          </a:ln>
                          <a:solidFill>
                            <a:prstClr val="black"/>
                          </a:solidFill>
                          <a:effectLst/>
                          <a:uLnTx/>
                          <a:uFillTx/>
                          <a:ea typeface="+mn-ea"/>
                          <a:cs typeface="Arial" panose="020B0604020202020204" pitchFamily="34" charset="0"/>
                        </a:rPr>
                        <a:t>Thước đo độ ngộ nghĩnh</a:t>
                      </a:r>
                      <a:br>
                        <a:rPr kumimoji="0" lang="en-US" sz="32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2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8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 </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Sử dụng được thước đo góc để đo các góc: 60o; 90o; 120o; 180o.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Công nghệ</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Lựa chọn được vật liệu làm đồ dùng học tập đúng yêu cầu. Sử dụng được các dụng cụ để làm đồ dùng học tập đúng cách, an toàn. Làm được một đồ dùng học tập đơn giản theo các bước cho trước, đảm bảo yêu cầu về kĩ thuật, thẩm mĩ</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Thực hành sáng tạo sản phẩm mĩ thuật 2D. Làm đồ dùng học tập (đồ thủ công) bằng vật liệu tự nhiên, sưu tầm,</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28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tái</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28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sử</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28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dụng</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679368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4074642498"/>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1631173133"/>
              </p:ext>
            </p:extLst>
          </p:nvPr>
        </p:nvGraphicFramePr>
        <p:xfrm>
          <a:off x="391541" y="1673580"/>
          <a:ext cx="11530233" cy="472440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25</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Cùng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nhau</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bảo</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vệ</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bầu</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không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khí</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của</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chúng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ta</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Khoa học</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Tính chất và thành phần của không khí. Vai trò của không khí. Bảo vệ không khí.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Tin học</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Thực hiện được việc tìm kiếm thông tin trên Internet có sự trợ giúp của giáo viên hoặc phụ huynh. Tạo bài trình chiếu sử dụng được một vài hiệu ứng chuyển trang. Tự thiết lập và tạo được chương trình đơn giản</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3456945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ECE2B957-E2A1-4152-BAF8-C9FC20DEF0BE}"/>
              </a:ext>
            </a:extLst>
          </p:cNvPr>
          <p:cNvSpPr txBox="1"/>
          <p:nvPr/>
        </p:nvSpPr>
        <p:spPr>
          <a:xfrm>
            <a:off x="2727187" y="2597111"/>
            <a:ext cx="7173438" cy="1340688"/>
          </a:xfrm>
          <a:prstGeom prst="rect">
            <a:avLst/>
          </a:prstGeom>
          <a:noFill/>
        </p:spPr>
        <p:txBody>
          <a:bodyPr wrap="none" lIns="0" tIns="0" rIns="0" bIns="0" rtlCol="0">
            <a:spAutoFit/>
          </a:bodyPr>
          <a:lstStyle/>
          <a:p>
            <a:pPr algn="ctr">
              <a:lnSpc>
                <a:spcPct val="121000"/>
              </a:lnSpc>
            </a:pPr>
            <a:r>
              <a:rPr lang="en-US" sz="4400" b="1" dirty="0">
                <a:solidFill>
                  <a:schemeClr val="bg1"/>
                </a:solidFill>
                <a:latin typeface="UTM Khuccamta" panose="02040603050506020204" pitchFamily="18" charset="0"/>
                <a:ea typeface="Segoe UI Black" panose="020B0A02040204020203" pitchFamily="34" charset="0"/>
              </a:rPr>
              <a:t>SỞ GIÁO DỤC VÀ ĐÀO TẠO</a:t>
            </a:r>
          </a:p>
          <a:p>
            <a:pPr algn="ctr">
              <a:lnSpc>
                <a:spcPct val="121000"/>
              </a:lnSpc>
            </a:pPr>
            <a:r>
              <a:rPr lang="en-US" sz="2800" b="1" i="1" dirty="0">
                <a:solidFill>
                  <a:schemeClr val="bg1"/>
                </a:solidFill>
                <a:latin typeface="Times New Roman" panose="02020603050405020304" pitchFamily="18" charset="0"/>
                <a:cs typeface="Times New Roman" panose="02020603050405020304" pitchFamily="18" charset="0"/>
              </a:rPr>
              <a:t>XIN CHÂN THÀNH CẢM </a:t>
            </a:r>
            <a:r>
              <a:rPr lang="vi-VN" sz="2800" b="1" i="1" dirty="0">
                <a:solidFill>
                  <a:schemeClr val="bg1"/>
                </a:solidFill>
                <a:latin typeface="Times New Roman" panose="02020603050405020304" pitchFamily="18" charset="0"/>
                <a:cs typeface="Times New Roman" panose="02020603050405020304" pitchFamily="18" charset="0"/>
              </a:rPr>
              <a:t>Ơ</a:t>
            </a:r>
            <a:r>
              <a:rPr lang="en-US" sz="2800" b="1" i="1" dirty="0">
                <a:solidFill>
                  <a:schemeClr val="bg1"/>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337262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1558560" y="403719"/>
            <a:ext cx="979424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747717251"/>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3446491639"/>
              </p:ext>
            </p:extLst>
          </p:nvPr>
        </p:nvGraphicFramePr>
        <p:xfrm>
          <a:off x="391541" y="1673580"/>
          <a:ext cx="11530233" cy="4683522"/>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3522">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2</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Nhạc</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cụ</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tự</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chế</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微软雅黑"/>
                          <a:cs typeface="Arial" panose="020B0604020202020204" pitchFamily="34" charset="0"/>
                        </a:rPr>
                        <a:t>Khoa học</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微软雅黑"/>
                          <a:cs typeface="Arial" panose="020B0604020202020204" pitchFamily="34" charset="0"/>
                        </a:rPr>
                        <a:t> Trình bày được ích lợi của âm thanh trong cuộc sống. Thu thập, so sánh và trình bày được ở mức độ đơn giản thông tin về một số nhạc cụ thường gặp (một số bộ phận chính, cách làm phát ra âm thanh).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dirty="0">
                          <a:ln>
                            <a:noFill/>
                          </a:ln>
                          <a:solidFill>
                            <a:srgbClr val="FF0000"/>
                          </a:solidFill>
                          <a:effectLst/>
                          <a:uLnTx/>
                          <a:uFillTx/>
                          <a:ea typeface="微软雅黑"/>
                          <a:cs typeface="Arial" panose="020B0604020202020204" pitchFamily="34" charset="0"/>
                        </a:rPr>
                        <a:t>Mĩ thuật</a:t>
                      </a:r>
                      <a:r>
                        <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a:t>
                      </a:r>
                      <a:r>
                        <a:rPr kumimoji="0" lang="vi-VN" sz="2800" b="1" i="0" u="none" strike="noStrike" kern="1200" cap="none" spc="0" normalizeH="0" baseline="0" dirty="0">
                          <a:ln>
                            <a:noFill/>
                          </a:ln>
                          <a:solidFill>
                            <a:prstClr val="black"/>
                          </a:solidFill>
                          <a:effectLst/>
                          <a:uLnTx/>
                          <a:uFillTx/>
                          <a:ea typeface="微软雅黑"/>
                          <a:cs typeface="Arial" panose="020B0604020202020204" pitchFamily="34" charset="0"/>
                        </a:rPr>
                        <a:t> Tạo được sản phẩm có sự biến thể từ hình, khối cơ bản. Phối hợp được một số kĩ năng: cắt, dán, xếp, gắn, vẽ,... trong thực hành, sáng tạo. Biết phối hợp vật liệu khác nhau để tạo màu, tạo chất ở sản phẩm</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2537540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Giới</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thiệu</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một</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lang="en-US" sz="3600" dirty="0" err="1">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số</a:t>
            </a:r>
            <a:r>
              <a:rPr lang="en-US" sz="3600" dirty="0">
                <a:ln w="0"/>
                <a:solidFill>
                  <a:srgbClr val="FFFF00"/>
                </a:solidFill>
                <a:highlight>
                  <a:srgbClr val="FF0000"/>
                </a:highlight>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3840910749"/>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3175639653"/>
              </p:ext>
            </p:extLst>
          </p:nvPr>
        </p:nvGraphicFramePr>
        <p:xfrm>
          <a:off x="391541" y="1673580"/>
          <a:ext cx="11530233" cy="468277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18106">
                  <a:extLst>
                    <a:ext uri="{9D8B030D-6E8A-4147-A177-3AD203B41FA5}">
                      <a16:colId xmlns:a16="http://schemas.microsoft.com/office/drawing/2014/main" val="1962638929"/>
                    </a:ext>
                  </a:extLst>
                </a:gridCol>
                <a:gridCol w="8551721">
                  <a:extLst>
                    <a:ext uri="{9D8B030D-6E8A-4147-A177-3AD203B41FA5}">
                      <a16:colId xmlns:a16="http://schemas.microsoft.com/office/drawing/2014/main" val="3029588760"/>
                    </a:ext>
                  </a:extLst>
                </a:gridCol>
              </a:tblGrid>
              <a:tr h="4682770">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3</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Kính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vạn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hoa</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dirty="0">
                        <a:ln>
                          <a:noFill/>
                        </a:ln>
                        <a:solidFill>
                          <a:prstClr val="black"/>
                        </a:solidFill>
                        <a:effectLst/>
                        <a:uLnTx/>
                        <a:uFillTx/>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sng" strike="noStrike" kern="1200" cap="none" spc="0" normalizeH="0" baseline="0" dirty="0">
                          <a:ln>
                            <a:noFill/>
                          </a:ln>
                          <a:solidFill>
                            <a:srgbClr val="FF0000"/>
                          </a:solidFill>
                          <a:effectLst/>
                          <a:uLnTx/>
                          <a:uFillTx/>
                          <a:ea typeface="+mn-ea"/>
                          <a:cs typeface="Arial" panose="020B0604020202020204" pitchFamily="34" charset="0"/>
                        </a:rPr>
                        <a:t>Khoa học</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200" b="1" i="0" u="none" strike="noStrike" kern="1200" cap="none" spc="0" normalizeH="0" baseline="0" dirty="0">
                          <a:ln>
                            <a:noFill/>
                          </a:ln>
                          <a:solidFill>
                            <a:prstClr val="black"/>
                          </a:solidFill>
                          <a:effectLst/>
                          <a:uLnTx/>
                          <a:uFillTx/>
                          <a:ea typeface="+mn-ea"/>
                          <a:cs typeface="Arial" panose="020B0604020202020204" pitchFamily="34" charset="0"/>
                        </a:rPr>
                        <a:t> Vận dụng được kiến thức về tính chất cho ánh sáng truyền qua hay không cho ánh sáng truyền qua của các vật để giải thích được một số hiện tượng tự nhiên và ứng dụng thực tế</a:t>
                      </a:r>
                      <a:r>
                        <a:rPr kumimoji="0" lang="vi-VN" sz="2800" b="1" i="0" u="none" strike="noStrike" kern="1200" cap="none" spc="0" normalizeH="0" baseline="0" dirty="0">
                          <a:ln>
                            <a:noFill/>
                          </a:ln>
                          <a:solidFill>
                            <a:prstClr val="black"/>
                          </a:solidFill>
                          <a:effectLst/>
                          <a:uLnTx/>
                          <a:uFillTx/>
                          <a:ea typeface="+mn-ea"/>
                          <a:cs typeface="Arial" panose="020B0604020202020204" pitchFamily="34" charset="0"/>
                        </a:rPr>
                        <a:t>. </a:t>
                      </a:r>
                      <a:endParaRPr kumimoji="0" lang="en-US" sz="28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441735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837344561"/>
              </p:ext>
            </p:extLst>
          </p:nvPr>
        </p:nvGraphicFramePr>
        <p:xfrm>
          <a:off x="391541" y="1673580"/>
          <a:ext cx="11530233" cy="468277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18106">
                  <a:extLst>
                    <a:ext uri="{9D8B030D-6E8A-4147-A177-3AD203B41FA5}">
                      <a16:colId xmlns:a16="http://schemas.microsoft.com/office/drawing/2014/main" val="1962638929"/>
                    </a:ext>
                  </a:extLst>
                </a:gridCol>
                <a:gridCol w="8551721">
                  <a:extLst>
                    <a:ext uri="{9D8B030D-6E8A-4147-A177-3AD203B41FA5}">
                      <a16:colId xmlns:a16="http://schemas.microsoft.com/office/drawing/2014/main" val="3029588760"/>
                    </a:ext>
                  </a:extLst>
                </a:gridCol>
              </a:tblGrid>
              <a:tr h="4682770">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3</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Kính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vạn</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hoa</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Mĩ thuật</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Vận dụng được độ đậm nhạt, nóng lạnh của màu trong thực hành, sáng tạo. Vận dụng được ngôn ngữ nói hoặc viết, biểu đạt cơ thể, diễn hoạt hình ảnh động, xây dựng câu chuyện,... để giới thiệu sản phẩm, tác phẩm mĩ thuật.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Hoạt động trải nghiệm</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Thể hiện được nề nếp sinh hoạt, bước đầu hình thành thói quen tư duy khoa học. Tự lực thực hiện nhiệm vụ của mình theo sự phân công, hướng dẫn</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93157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2993788642"/>
              </p:ext>
            </p:extLst>
          </p:nvPr>
        </p:nvGraphicFramePr>
        <p:xfrm>
          <a:off x="391541" y="1147424"/>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2306640815"/>
              </p:ext>
            </p:extLst>
          </p:nvPr>
        </p:nvGraphicFramePr>
        <p:xfrm>
          <a:off x="391541" y="1673580"/>
          <a:ext cx="11530233" cy="502920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2770">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4</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Rạp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chiếu</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bóng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mini</a:t>
                      </a: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Khoa học</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Thực hiện được thí nghiệm để tìm hiểu nguyên nhân có bóng của vật và sự thay đổi của bóng khi vị trí của vật hoặc của nguồn sáng thay đổi. Vận dụng được trong thực tế, ở mức độ đơn giản kiến thức về bóng của vật.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Đọc và viết được số đo độ dài. Sử dụng được một số dụng cụ thông dụng để thực hành cân, đo, đong, đếm, xem thời gian, mua bán với các đơn vị đo đại lượng và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tiền</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tệ</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đã</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0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học</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3132320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348651775"/>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4066285214"/>
              </p:ext>
            </p:extLst>
          </p:nvPr>
        </p:nvGraphicFramePr>
        <p:xfrm>
          <a:off x="391541" y="1673580"/>
          <a:ext cx="11530233" cy="468277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1983600">
                  <a:extLst>
                    <a:ext uri="{9D8B030D-6E8A-4147-A177-3AD203B41FA5}">
                      <a16:colId xmlns:a16="http://schemas.microsoft.com/office/drawing/2014/main" val="1962638929"/>
                    </a:ext>
                  </a:extLst>
                </a:gridCol>
                <a:gridCol w="8586227">
                  <a:extLst>
                    <a:ext uri="{9D8B030D-6E8A-4147-A177-3AD203B41FA5}">
                      <a16:colId xmlns:a16="http://schemas.microsoft.com/office/drawing/2014/main" val="3029588760"/>
                    </a:ext>
                  </a:extLst>
                </a:gridCol>
              </a:tblGrid>
              <a:tr h="4682770">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5</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Ánh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sáng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và</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sự</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sống</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Khoa học</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Nêu được vai trò của ánh sáng đối với sự sống, liên hệ được với thực tế. </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3000" b="1" i="0" u="none" strike="noStrike" kern="1200" cap="none" spc="0" normalizeH="0" baseline="0" dirty="0">
                          <a:ln>
                            <a:noFill/>
                          </a:ln>
                          <a:solidFill>
                            <a:prstClr val="black"/>
                          </a:solidFill>
                          <a:effectLst/>
                          <a:uLnTx/>
                          <a:uFillTx/>
                          <a:ea typeface="+mn-ea"/>
                          <a:cs typeface="Arial" panose="020B0604020202020204" pitchFamily="34" charset="0"/>
                        </a:rPr>
                        <a:t> Đọc và viết được số đo độ dài. Sử dụng được một số dụng cụ thông dụng, để thực hành đo độ dài với các đơn vị đo đã học. Tính được số trung bình cộng của hai hay nhiều số. Thực hành thu thập, phân tích, biểu diễn các số liệu thống kê</a:t>
                      </a:r>
                      <a:endPar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1073048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2B2B9B7F-46D0-44EA-B37C-C44D83CBAE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8CA217-18BF-4935-B705-039690488AAE}" type="datetime1">
              <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8/29/2023</a:t>
            </a:fld>
            <a:endParaRPr kumimoji="0" 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cxnSp>
        <p:nvCxnSpPr>
          <p:cNvPr id="3" name="直接连接符 28">
            <a:extLst>
              <a:ext uri="{FF2B5EF4-FFF2-40B4-BE49-F238E27FC236}">
                <a16:creationId xmlns:a16="http://schemas.microsoft.com/office/drawing/2014/main" id="{89ECB727-F44A-7875-F0D7-008994309E9C}"/>
              </a:ext>
            </a:extLst>
          </p:cNvPr>
          <p:cNvCxnSpPr/>
          <p:nvPr/>
        </p:nvCxnSpPr>
        <p:spPr>
          <a:xfrm>
            <a:off x="0" y="1053024"/>
            <a:ext cx="12224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28A8ED-9FBF-F004-17B1-7CEE37C37D00}"/>
              </a:ext>
            </a:extLst>
          </p:cNvPr>
          <p:cNvSpPr txBox="1"/>
          <p:nvPr/>
        </p:nvSpPr>
        <p:spPr>
          <a:xfrm>
            <a:off x="2927230" y="403719"/>
            <a:ext cx="842557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srgbClr val="FFFF00"/>
                </a:solidFill>
                <a:effectLs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I/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Giới</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thiệu</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chủ</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đề</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STEM </a:t>
            </a:r>
            <a:r>
              <a:rPr kumimoji="0" lang="en-US" sz="3600" b="0" i="0" u="none" strike="noStrike" kern="1200" cap="none" spc="0" normalizeH="0" baseline="0" noProof="0" dirty="0" err="1">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lớp</a:t>
            </a:r>
            <a:r>
              <a:rPr kumimoji="0" lang="en-US"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rPr>
              <a:t> 4</a:t>
            </a:r>
            <a:endParaRPr kumimoji="0" lang="en-GB" sz="3600" b="0" i="0" u="none" strike="noStrike" kern="1200" cap="none" spc="0" normalizeH="0" baseline="0" noProof="0" dirty="0">
              <a:ln w="0"/>
              <a:solidFill>
                <a:srgbClr val="FFFF00"/>
              </a:solidFill>
              <a:effectLst/>
              <a:highlight>
                <a:srgbClr val="FF0000"/>
              </a:highlight>
              <a:uLnTx/>
              <a:uFillTx/>
              <a:latin typeface="UTM Azuki" panose="02040603050506020204" pitchFamily="18" charset="0"/>
              <a:ea typeface="Calibri" panose="020F0502020204030204" pitchFamily="34"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3C26AB9-B163-301F-A82B-5AE6463EBD5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267" b="89867" l="3833" r="95667">
                        <a14:foregroundMark x1="57333" y1="10400" x2="41167" y2="8533"/>
                        <a14:foregroundMark x1="65667" y1="56800" x2="65667" y2="67733"/>
                        <a14:foregroundMark x1="88333" y1="51467" x2="77333" y2="79200"/>
                        <a14:foregroundMark x1="93000" y1="56533" x2="82000" y2="83733"/>
                        <a14:foregroundMark x1="76833" y1="55467" x2="46167" y2="75467"/>
                        <a14:foregroundMark x1="81167" y1="54933" x2="70667" y2="85333"/>
                        <a14:foregroundMark x1="80500" y1="86933" x2="62833" y2="88533"/>
                        <a14:foregroundMark x1="68833" y1="82933" x2="56333" y2="85600"/>
                        <a14:foregroundMark x1="56333" y1="85600" x2="56333" y2="85600"/>
                        <a14:foregroundMark x1="23333" y1="51733" x2="39167" y2="63200"/>
                        <a14:foregroundMark x1="10000" y1="44533" x2="9500" y2="46400"/>
                        <a14:foregroundMark x1="12000" y1="54667" x2="22000" y2="79733"/>
                        <a14:foregroundMark x1="9333" y1="60267" x2="17333" y2="82400"/>
                        <a14:foregroundMark x1="6500" y1="54667" x2="15333" y2="68000"/>
                        <a14:foregroundMark x1="23333" y1="86933" x2="38000" y2="86933"/>
                        <a14:foregroundMark x1="49833" y1="50667" x2="55833" y2="58400"/>
                        <a14:foregroundMark x1="30167" y1="65333" x2="39667" y2="68533"/>
                        <a14:foregroundMark x1="95667" y1="53600" x2="94667" y2="56000"/>
                        <a14:foregroundMark x1="15833" y1="56533" x2="30000" y2="76800"/>
                        <a14:foregroundMark x1="17833" y1="69333" x2="38833" y2="84800"/>
                        <a14:foregroundMark x1="38833" y1="84800" x2="39000" y2="84800"/>
                        <a14:foregroundMark x1="40167" y1="85333" x2="50167" y2="90133"/>
                        <a14:foregroundMark x1="54000" y1="79200" x2="60667" y2="88267"/>
                        <a14:foregroundMark x1="80833" y1="57867" x2="87833" y2="64533"/>
                        <a14:foregroundMark x1="85000" y1="53600" x2="89000" y2="66667"/>
                        <a14:foregroundMark x1="89000" y1="66667" x2="82500" y2="76000"/>
                        <a14:foregroundMark x1="82500" y1="76000" x2="78333" y2="57333"/>
                        <a14:foregroundMark x1="83833" y1="52800" x2="90000" y2="65867"/>
                        <a14:foregroundMark x1="90000" y1="65867" x2="83833" y2="80267"/>
                        <a14:foregroundMark x1="83833" y1="80267" x2="73833" y2="79467"/>
                        <a14:foregroundMark x1="73833" y1="79467" x2="72667" y2="68267"/>
                        <a14:foregroundMark x1="57500" y1="58933" x2="42833" y2="53333"/>
                        <a14:foregroundMark x1="22000" y1="58933" x2="10667" y2="55733"/>
                        <a14:foregroundMark x1="10667" y1="55733" x2="14167" y2="70667"/>
                        <a14:foregroundMark x1="14167" y1="70667" x2="33500" y2="84267"/>
                        <a14:foregroundMark x1="33500" y1="84267" x2="40000" y2="75467"/>
                        <a14:foregroundMark x1="40000" y1="75467" x2="35000" y2="64000"/>
                        <a14:foregroundMark x1="35000" y1="64000" x2="34000" y2="63200"/>
                        <a14:foregroundMark x1="3833" y1="52267" x2="7333" y2="59733"/>
                      </a14:backgroundRemoval>
                    </a14:imgEffect>
                  </a14:imgLayer>
                </a14:imgProps>
              </a:ext>
              <a:ext uri="{28A0092B-C50C-407E-A947-70E740481C1C}">
                <a14:useLocalDpi xmlns:a14="http://schemas.microsoft.com/office/drawing/2010/main" val="0"/>
              </a:ext>
            </a:extLst>
          </a:blip>
          <a:stretch>
            <a:fillRect/>
          </a:stretch>
        </p:blipFill>
        <p:spPr>
          <a:xfrm>
            <a:off x="1713782" y="155220"/>
            <a:ext cx="1213448" cy="880329"/>
          </a:xfrm>
          <a:prstGeom prst="rect">
            <a:avLst/>
          </a:prstGeom>
        </p:spPr>
      </p:pic>
      <p:sp>
        <p:nvSpPr>
          <p:cNvPr id="6" name="AutoShape 17">
            <a:extLst>
              <a:ext uri="{FF2B5EF4-FFF2-40B4-BE49-F238E27FC236}">
                <a16:creationId xmlns:a16="http://schemas.microsoft.com/office/drawing/2014/main" id="{5F69CB21-3729-0F20-918B-02A1C4217A18}"/>
              </a:ext>
            </a:extLst>
          </p:cNvPr>
          <p:cNvSpPr>
            <a:spLocks noChangeAspect="1" noChangeArrowheads="1"/>
          </p:cNvSpPr>
          <p:nvPr/>
        </p:nvSpPr>
        <p:spPr bwMode="auto">
          <a:xfrm rot="18909463">
            <a:off x="438718" y="-60977"/>
            <a:ext cx="1427674" cy="1375311"/>
          </a:xfrm>
          <a:prstGeom prst="star4">
            <a:avLst>
              <a:gd name="adj" fmla="val 11368"/>
            </a:avLst>
          </a:prstGeom>
          <a:gradFill rotWithShape="1">
            <a:gsLst>
              <a:gs pos="0">
                <a:schemeClr val="bg1"/>
              </a:gs>
              <a:gs pos="100000">
                <a:schemeClr val="bg1">
                  <a:gamma/>
                  <a:tint val="0"/>
                  <a:invGamma/>
                  <a:alpha val="0"/>
                </a:schemeClr>
              </a:gs>
            </a:gsLst>
            <a:path path="shape">
              <a:fillToRect l="50000" t="50000" r="50000" b="50000"/>
            </a:path>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graphicFrame>
        <p:nvGraphicFramePr>
          <p:cNvPr id="2" name="Table 1">
            <a:extLst>
              <a:ext uri="{FF2B5EF4-FFF2-40B4-BE49-F238E27FC236}">
                <a16:creationId xmlns:a16="http://schemas.microsoft.com/office/drawing/2014/main" id="{09E60310-A926-6859-251C-7BDD1229F4DC}"/>
              </a:ext>
            </a:extLst>
          </p:cNvPr>
          <p:cNvGraphicFramePr>
            <a:graphicFrameLocks noGrp="1"/>
          </p:cNvGraphicFramePr>
          <p:nvPr>
            <p:extLst>
              <p:ext uri="{D42A27DB-BD31-4B8C-83A1-F6EECF244321}">
                <p14:modId xmlns:p14="http://schemas.microsoft.com/office/powerpoint/2010/main" val="1794317055"/>
              </p:ext>
            </p:extLst>
          </p:nvPr>
        </p:nvGraphicFramePr>
        <p:xfrm>
          <a:off x="391541" y="1168802"/>
          <a:ext cx="11506753" cy="487680"/>
        </p:xfrm>
        <a:graphic>
          <a:graphicData uri="http://schemas.openxmlformats.org/drawingml/2006/table">
            <a:tbl>
              <a:tblPr firstRow="1" firstCol="1" bandRow="1">
                <a:tableStyleId>{5C22544A-7EE6-4342-B048-85BDC9FD1C3A}</a:tableStyleId>
              </a:tblPr>
              <a:tblGrid>
                <a:gridCol w="925901">
                  <a:extLst>
                    <a:ext uri="{9D8B030D-6E8A-4147-A177-3AD203B41FA5}">
                      <a16:colId xmlns:a16="http://schemas.microsoft.com/office/drawing/2014/main" val="1708979281"/>
                    </a:ext>
                  </a:extLst>
                </a:gridCol>
                <a:gridCol w="2081842">
                  <a:extLst>
                    <a:ext uri="{9D8B030D-6E8A-4147-A177-3AD203B41FA5}">
                      <a16:colId xmlns:a16="http://schemas.microsoft.com/office/drawing/2014/main" val="3303689757"/>
                    </a:ext>
                  </a:extLst>
                </a:gridCol>
                <a:gridCol w="8499010">
                  <a:extLst>
                    <a:ext uri="{9D8B030D-6E8A-4147-A177-3AD203B41FA5}">
                      <a16:colId xmlns:a16="http://schemas.microsoft.com/office/drawing/2014/main" val="3165681587"/>
                    </a:ext>
                  </a:extLst>
                </a:gridCol>
              </a:tblGrid>
              <a:tr h="0">
                <a:tc>
                  <a:txBody>
                    <a:bodyPr/>
                    <a:lstStyle/>
                    <a:p>
                      <a:pPr marL="0" marR="0" algn="ctr">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Stt</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微软雅黑"/>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微软雅黑"/>
                        <a:cs typeface="Arial" panose="020B0604020202020204" pitchFamily="34" charset="0"/>
                      </a:endParaRPr>
                    </a:p>
                  </a:txBody>
                  <a:tcPr marL="68580" marR="68580" marT="0" marB="0"/>
                </a:tc>
                <a:tc>
                  <a:txBody>
                    <a:bodyPr/>
                    <a:lstStyle/>
                    <a:p>
                      <a:pPr marL="0" marR="0" algn="ctr" defTabSz="914400" rtl="0" eaLnBrk="1" latinLnBrk="0" hangingPunct="1">
                        <a:spcBef>
                          <a:spcPts val="0"/>
                        </a:spcBef>
                        <a:spcAft>
                          <a:spcPts val="0"/>
                        </a:spcAft>
                      </a:pP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Nội</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dung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tích</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hợp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trong</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chủ</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đề</a:t>
                      </a:r>
                      <a:endPar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130103716"/>
                  </a:ext>
                </a:extLst>
              </a:tr>
            </a:tbl>
          </a:graphicData>
        </a:graphic>
      </p:graphicFrame>
      <p:graphicFrame>
        <p:nvGraphicFramePr>
          <p:cNvPr id="8" name="Table 7">
            <a:extLst>
              <a:ext uri="{FF2B5EF4-FFF2-40B4-BE49-F238E27FC236}">
                <a16:creationId xmlns:a16="http://schemas.microsoft.com/office/drawing/2014/main" id="{E2F58E69-BDE9-458E-4FB5-D6A1E8CA7BAE}"/>
              </a:ext>
            </a:extLst>
          </p:cNvPr>
          <p:cNvGraphicFramePr>
            <a:graphicFrameLocks noGrp="1"/>
          </p:cNvGraphicFramePr>
          <p:nvPr>
            <p:extLst>
              <p:ext uri="{D42A27DB-BD31-4B8C-83A1-F6EECF244321}">
                <p14:modId xmlns:p14="http://schemas.microsoft.com/office/powerpoint/2010/main" val="916103103"/>
              </p:ext>
            </p:extLst>
          </p:nvPr>
        </p:nvGraphicFramePr>
        <p:xfrm>
          <a:off x="391541" y="1673580"/>
          <a:ext cx="11530233" cy="4754880"/>
        </p:xfrm>
        <a:graphic>
          <a:graphicData uri="http://schemas.openxmlformats.org/drawingml/2006/table">
            <a:tbl>
              <a:tblPr firstRow="1" firstCol="1" bandRow="1">
                <a:tableStyleId>{5C22544A-7EE6-4342-B048-85BDC9FD1C3A}</a:tableStyleId>
              </a:tblPr>
              <a:tblGrid>
                <a:gridCol w="960406">
                  <a:extLst>
                    <a:ext uri="{9D8B030D-6E8A-4147-A177-3AD203B41FA5}">
                      <a16:colId xmlns:a16="http://schemas.microsoft.com/office/drawing/2014/main" val="2254679807"/>
                    </a:ext>
                  </a:extLst>
                </a:gridCol>
                <a:gridCol w="2029608">
                  <a:extLst>
                    <a:ext uri="{9D8B030D-6E8A-4147-A177-3AD203B41FA5}">
                      <a16:colId xmlns:a16="http://schemas.microsoft.com/office/drawing/2014/main" val="1962638929"/>
                    </a:ext>
                  </a:extLst>
                </a:gridCol>
                <a:gridCol w="8540219">
                  <a:extLst>
                    <a:ext uri="{9D8B030D-6E8A-4147-A177-3AD203B41FA5}">
                      <a16:colId xmlns:a16="http://schemas.microsoft.com/office/drawing/2014/main" val="3029588760"/>
                    </a:ext>
                  </a:extLst>
                </a:gridCol>
              </a:tblGrid>
              <a:tr h="4682770">
                <a:tc>
                  <a:txBody>
                    <a:bodyPr/>
                    <a:lstStyle/>
                    <a:p>
                      <a:pPr marL="0" marR="0" algn="ctr">
                        <a:spcBef>
                          <a:spcPts val="0"/>
                        </a:spcBef>
                        <a:spcAft>
                          <a:spcPts val="0"/>
                        </a:spcAft>
                      </a:pPr>
                      <a:r>
                        <a:rPr kumimoji="0" lang="en-US" sz="30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6</a:t>
                      </a:r>
                    </a:p>
                  </a:txBody>
                  <a:tcPr marL="68580" marR="68580" marT="0" marB="0" anchor="ctr"/>
                </a:tc>
                <a:tc>
                  <a:txBody>
                    <a:bodyPr/>
                    <a:lstStyle/>
                    <a:p>
                      <a:pPr marL="0" marR="0" algn="ctr" defTabSz="914400" rtl="0" eaLnBrk="1" latinLnBrk="0" hangingPunct="1">
                        <a:spcBef>
                          <a:spcPts val="0"/>
                        </a:spcBef>
                        <a:spcAft>
                          <a:spcPts val="0"/>
                        </a:spcAft>
                      </a:pP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Sổ</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tay</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siêu</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đầu</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bếp</a:t>
                      </a:r>
                      <a:r>
                        <a:rPr kumimoji="0" lang="en-US" sz="32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 </a:t>
                      </a:r>
                      <a:r>
                        <a:rPr kumimoji="0" lang="en-US" sz="3200" b="1" i="0" u="none" strike="noStrike" kern="1200" cap="none" spc="0" normalizeH="0" baseline="0" dirty="0" err="1">
                          <a:ln>
                            <a:noFill/>
                          </a:ln>
                          <a:solidFill>
                            <a:prstClr val="black"/>
                          </a:solidFill>
                          <a:effectLst/>
                          <a:uLnTx/>
                          <a:uFillTx/>
                          <a:latin typeface="UTM Khuccamta" panose="02040603050506020204" pitchFamily="18" charset="0"/>
                          <a:ea typeface="+mn-ea"/>
                          <a:cs typeface="Arial" panose="020B0604020202020204" pitchFamily="34" charset="0"/>
                        </a:rPr>
                        <a:t>nhí</a:t>
                      </a: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br>
                        <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rPr>
                      </a:br>
                      <a:endParaRPr kumimoji="0" lang="en-US" sz="3000" b="1" i="0" u="none" strike="noStrike" kern="1200" cap="none" spc="0" normalizeH="0" baseline="0" dirty="0">
                        <a:ln>
                          <a:noFill/>
                        </a:ln>
                        <a:solidFill>
                          <a:schemeClr val="tx1"/>
                        </a:solidFill>
                        <a:effectLst/>
                        <a:uLnTx/>
                        <a:uFillTx/>
                        <a:latin typeface="UTM Khuccamta" panose="02040603050506020204" pitchFamily="18" charset="0"/>
                        <a:ea typeface="+mn-ea"/>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Khoa học</a:t>
                      </a:r>
                      <a:r>
                        <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rPr>
                        <a:t>:</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Trình bày được sự cần thiết phải ăn phối hợp nhiều loại thức ăn, ăn nhiều rau, hoa quả và uống đủ nước mỗi ngày. Nêu được ở mức độ đơn giản về chế độ ăn uống cân bằng. Nhận xét được bữa ăn có cân bằng, lành mạnh không dựa vào sơ đồ tháp dinh dưỡng của trẻ em và đối chiếu với thực tế bữa ăn trong ngày ở nhà hoặc ở trường. </a:t>
                      </a:r>
                      <a:endPar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sng" strike="noStrike" kern="1200" cap="none" spc="0" normalizeH="0" baseline="0" dirty="0">
                          <a:ln>
                            <a:noFill/>
                          </a:ln>
                          <a:solidFill>
                            <a:srgbClr val="FF0000"/>
                          </a:solidFill>
                          <a:effectLst/>
                          <a:uLnTx/>
                          <a:uFillTx/>
                          <a:ea typeface="+mn-ea"/>
                          <a:cs typeface="Arial" panose="020B0604020202020204" pitchFamily="34" charset="0"/>
                        </a:rPr>
                        <a:t>Toán</a:t>
                      </a:r>
                      <a:r>
                        <a:rPr kumimoji="0" lang="en-US" sz="2600" b="1" i="0" u="sng" strike="noStrike" kern="1200" cap="none" spc="0" normalizeH="0" baseline="0" dirty="0">
                          <a:ln>
                            <a:noFill/>
                          </a:ln>
                          <a:solidFill>
                            <a:srgbClr val="FF0000"/>
                          </a:solidFill>
                          <a:effectLst/>
                          <a:uLnTx/>
                          <a:uFillTx/>
                          <a:latin typeface="UTM Khuccamta" panose="02040603050506020204" pitchFamily="18" charset="0"/>
                          <a:ea typeface="+mn-ea"/>
                          <a:cs typeface="Arial" panose="020B0604020202020204" pitchFamily="34" charset="0"/>
                        </a:rPr>
                        <a:t>:</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 Tính được số </a:t>
                      </a:r>
                      <a:r>
                        <a:rPr kumimoji="0" lang="en-US" sz="2600" b="1" i="0" u="none" strike="noStrike" kern="1200" cap="none" spc="0" normalizeH="0" baseline="0" dirty="0">
                          <a:ln>
                            <a:noFill/>
                          </a:ln>
                          <a:solidFill>
                            <a:prstClr val="black"/>
                          </a:solidFill>
                          <a:effectLst/>
                          <a:uLnTx/>
                          <a:uFillTx/>
                          <a:ea typeface="+mn-ea"/>
                          <a:cs typeface="Arial" panose="020B0604020202020204" pitchFamily="34" charset="0"/>
                        </a:rPr>
                        <a:t>TBC </a:t>
                      </a:r>
                      <a:r>
                        <a:rPr kumimoji="0" lang="vi-VN" sz="2600" b="1" i="0" u="none" strike="noStrike" kern="1200" cap="none" spc="0" normalizeH="0" baseline="0" dirty="0">
                          <a:ln>
                            <a:noFill/>
                          </a:ln>
                          <a:solidFill>
                            <a:prstClr val="black"/>
                          </a:solidFill>
                          <a:effectLst/>
                          <a:uLnTx/>
                          <a:uFillTx/>
                          <a:ea typeface="+mn-ea"/>
                          <a:cs typeface="Arial" panose="020B0604020202020204" pitchFamily="34" charset="0"/>
                        </a:rPr>
                        <a:t>của hai hay nhiều số. Thực hiện được so sánh các số có nhiều chữ số. Thực hiện các phép tính cộng trừ, nhân chia các số có nhiều chữ số. Sử dụng được một số dụng cụ thông dụng, để thực hành cân với các đơn vị đo đã học. </a:t>
                      </a:r>
                      <a:endParaRPr kumimoji="0" lang="en-US" sz="2600" b="1" i="0" u="none" strike="noStrike" kern="1200" cap="none" spc="0" normalizeH="0" baseline="0" dirty="0">
                        <a:ln>
                          <a:noFill/>
                        </a:ln>
                        <a:solidFill>
                          <a:prstClr val="black"/>
                        </a:solidFill>
                        <a:effectLst/>
                        <a:uLnTx/>
                        <a:uFillTx/>
                        <a:latin typeface="UTM Khuccamta" panose="02040603050506020204" pitchFamily="18" charset="0"/>
                        <a:ea typeface="+mn-ea"/>
                        <a:cs typeface="Arial" panose="020B0604020202020204" pitchFamily="34" charset="0"/>
                      </a:endParaRPr>
                    </a:p>
                  </a:txBody>
                  <a:tcPr marL="68580" marR="68580" marT="0" marB="0"/>
                </a:tc>
                <a:extLst>
                  <a:ext uri="{0D108BD9-81ED-4DB2-BD59-A6C34878D82A}">
                    <a16:rowId xmlns:a16="http://schemas.microsoft.com/office/drawing/2014/main" val="3716101386"/>
                  </a:ext>
                </a:extLst>
              </a:tr>
            </a:tbl>
          </a:graphicData>
        </a:graphic>
      </p:graphicFrame>
    </p:spTree>
    <p:extLst>
      <p:ext uri="{BB962C8B-B14F-4D97-AF65-F5344CB8AC3E}">
        <p14:creationId xmlns:p14="http://schemas.microsoft.com/office/powerpoint/2010/main" val="7576172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remove"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p:cTn id="7" dur="6000" fill="hold"/>
                                        <p:tgtEl>
                                          <p:spTgt spid="6"/>
                                        </p:tgtEl>
                                        <p:attrNameLst>
                                          <p:attrName>ppt_w</p:attrName>
                                        </p:attrNameLst>
                                      </p:cBhvr>
                                      <p:tavLst>
                                        <p:tav tm="0">
                                          <p:val>
                                            <p:fltVal val="0"/>
                                          </p:val>
                                        </p:tav>
                                        <p:tav tm="100000">
                                          <p:val>
                                            <p:strVal val="#ppt_w"/>
                                          </p:val>
                                        </p:tav>
                                      </p:tavLst>
                                    </p:anim>
                                    <p:anim calcmode="lin" valueType="num">
                                      <p:cBhvr>
                                        <p:cTn id="8" dur="6000" fill="hold"/>
                                        <p:tgtEl>
                                          <p:spTgt spid="6"/>
                                        </p:tgtEl>
                                        <p:attrNameLst>
                                          <p:attrName>ppt_h</p:attrName>
                                        </p:attrNameLst>
                                      </p:cBhvr>
                                      <p:tavLst>
                                        <p:tav tm="0">
                                          <p:val>
                                            <p:fltVal val="0"/>
                                          </p:val>
                                        </p:tav>
                                        <p:tav tm="100000">
                                          <p:val>
                                            <p:strVal val="#ppt_h"/>
                                          </p:val>
                                        </p:tav>
                                      </p:tavLst>
                                    </p:anim>
                                    <p:animEffect transition="in" filter="fade">
                                      <p:cBhvr>
                                        <p:cTn id="9" dur="6000"/>
                                        <p:tgtEl>
                                          <p:spTgt spid="6"/>
                                        </p:tgtEl>
                                      </p:cBhvr>
                                    </p:animEffect>
                                  </p:childTnLst>
                                </p:cTn>
                              </p:par>
                              <p:par>
                                <p:cTn id="10" presetID="8" presetClass="emph" presetSubtype="0" repeatCount="indefinite" accel="50000" decel="50000" fill="remove" grpId="1" nodeType="withEffect">
                                  <p:stCondLst>
                                    <p:cond delay="500"/>
                                  </p:stCondLst>
                                  <p:childTnLst>
                                    <p:animRot by="-21600000">
                                      <p:cBhvr>
                                        <p:cTn id="11" dur="8000" fill="hold"/>
                                        <p:tgtEl>
                                          <p:spTgt spid="6"/>
                                        </p:tgtEl>
                                        <p:attrNameLst>
                                          <p:attrName>r</p:attrName>
                                        </p:attrNameLst>
                                      </p:cBhvr>
                                    </p:animRot>
                                  </p:childTnLst>
                                </p:cTn>
                              </p:par>
                              <p:par>
                                <p:cTn id="12" presetID="53" presetClass="exit" presetSubtype="0" repeatCount="indefinite" fill="remove" grpId="2" nodeType="withEffect">
                                  <p:stCondLst>
                                    <p:cond delay="5300"/>
                                  </p:stCondLst>
                                  <p:childTnLst>
                                    <p:anim calcmode="lin" valueType="num">
                                      <p:cBhvr>
                                        <p:cTn id="13" dur="6000"/>
                                        <p:tgtEl>
                                          <p:spTgt spid="6"/>
                                        </p:tgtEl>
                                        <p:attrNameLst>
                                          <p:attrName>ppt_w</p:attrName>
                                        </p:attrNameLst>
                                      </p:cBhvr>
                                      <p:tavLst>
                                        <p:tav tm="0">
                                          <p:val>
                                            <p:strVal val="ppt_w"/>
                                          </p:val>
                                        </p:tav>
                                        <p:tav tm="100000">
                                          <p:val>
                                            <p:fltVal val="0"/>
                                          </p:val>
                                        </p:tav>
                                      </p:tavLst>
                                    </p:anim>
                                    <p:anim calcmode="lin" valueType="num">
                                      <p:cBhvr>
                                        <p:cTn id="14" dur="6000"/>
                                        <p:tgtEl>
                                          <p:spTgt spid="6"/>
                                        </p:tgtEl>
                                        <p:attrNameLst>
                                          <p:attrName>ppt_h</p:attrName>
                                        </p:attrNameLst>
                                      </p:cBhvr>
                                      <p:tavLst>
                                        <p:tav tm="0">
                                          <p:val>
                                            <p:strVal val="ppt_h"/>
                                          </p:val>
                                        </p:tav>
                                        <p:tav tm="100000">
                                          <p:val>
                                            <p:fltVal val="0"/>
                                          </p:val>
                                        </p:tav>
                                      </p:tavLst>
                                    </p:anim>
                                    <p:animEffect transition="out" filter="fade">
                                      <p:cBhvr>
                                        <p:cTn id="15" dur="6000"/>
                                        <p:tgtEl>
                                          <p:spTgt spid="6"/>
                                        </p:tgtEl>
                                      </p:cBhvr>
                                    </p:animEffect>
                                    <p:set>
                                      <p:cBhvr>
                                        <p:cTn id="16" dur="1" fill="hold">
                                          <p:stCondLst>
                                            <p:cond delay="5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9344</TotalTime>
  <Words>4109</Words>
  <Application>Microsoft Office PowerPoint</Application>
  <PresentationFormat>Widescreen</PresentationFormat>
  <Paragraphs>291</Paragraphs>
  <Slides>32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UTM Azuki</vt:lpstr>
      <vt:lpstr>UTM Khuccamta</vt:lpstr>
      <vt:lpstr>思源宋体 CN Light</vt:lpstr>
      <vt:lpstr>UTM Alberta Heavy</vt:lpstr>
      <vt:lpstr>UTM Impact</vt:lpstr>
      <vt:lpstr>Arial</vt:lpstr>
      <vt:lpstr>微软雅黑</vt:lpstr>
      <vt:lpstr>教育部標準宋體UN</vt:lpstr>
      <vt:lpstr>等线</vt:lpstr>
      <vt:lpstr>UTM Avo</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更多资源关注@好教师</Manager>
  <Company>更多资源关注@好教师</Company>
  <LinksUpToDate>false</LinksUpToDate>
  <SharedDoc>false</SharedDoc>
  <HyperlinkBase>更多资源关注@好教师</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更多资源关注@好教师</dc:title>
  <dc:subject>更多资源关注@好教师</dc:subject>
  <dc:creator>更多资源关注@好教师</dc:creator>
  <cp:keywords>更多资源关注@好教师</cp:keywords>
  <dc:description>更多资源关注@好教师</dc:description>
  <cp:lastModifiedBy>Tran Hang</cp:lastModifiedBy>
  <cp:revision>225</cp:revision>
  <dcterms:created xsi:type="dcterms:W3CDTF">2017-10-03T14:23:00Z</dcterms:created>
  <dcterms:modified xsi:type="dcterms:W3CDTF">2023-08-29T07:37:55Z</dcterms:modified>
  <cp:category>更多资源关注@好教师</cp:category>
</cp:coreProperties>
</file>