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1700" r:id="rId2"/>
    <p:sldId id="1783" r:id="rId3"/>
    <p:sldId id="1816" r:id="rId4"/>
    <p:sldId id="1794" r:id="rId5"/>
    <p:sldId id="1817" r:id="rId6"/>
    <p:sldId id="1814" r:id="rId7"/>
    <p:sldId id="1818" r:id="rId8"/>
    <p:sldId id="1819" r:id="rId9"/>
    <p:sldId id="1792" r:id="rId10"/>
    <p:sldId id="1810" r:id="rId11"/>
    <p:sldId id="1820" r:id="rId12"/>
    <p:sldId id="1795" r:id="rId13"/>
    <p:sldId id="1821" r:id="rId14"/>
    <p:sldId id="1796" r:id="rId15"/>
    <p:sldId id="1822" r:id="rId16"/>
    <p:sldId id="1797" r:id="rId17"/>
    <p:sldId id="1823" r:id="rId18"/>
    <p:sldId id="1798" r:id="rId19"/>
    <p:sldId id="1824" r:id="rId20"/>
    <p:sldId id="1799" r:id="rId21"/>
    <p:sldId id="1825" r:id="rId22"/>
    <p:sldId id="1800" r:id="rId23"/>
    <p:sldId id="1826" r:id="rId24"/>
    <p:sldId id="1801" r:id="rId25"/>
    <p:sldId id="1827" r:id="rId26"/>
    <p:sldId id="1802" r:id="rId27"/>
    <p:sldId id="1828" r:id="rId28"/>
    <p:sldId id="1811" r:id="rId29"/>
    <p:sldId id="1829" r:id="rId30"/>
    <p:sldId id="1803" r:id="rId31"/>
    <p:sldId id="1830" r:id="rId32"/>
    <p:sldId id="1804" r:id="rId33"/>
    <p:sldId id="1812" r:id="rId34"/>
    <p:sldId id="1831" r:id="rId35"/>
    <p:sldId id="1805" r:id="rId36"/>
    <p:sldId id="1806" r:id="rId37"/>
    <p:sldId id="1832" r:id="rId38"/>
    <p:sldId id="1813" r:id="rId39"/>
    <p:sldId id="1815" r:id="rId40"/>
    <p:sldId id="1752" r:id="rId41"/>
  </p:sldIdLst>
  <p:sldSz cx="12192000" cy="6858000"/>
  <p:notesSz cx="7104063" cy="10234613"/>
  <p:embeddedFontLst>
    <p:embeddedFont>
      <p:font typeface="等线" panose="02010600030101010101" pitchFamily="2" charset="-122"/>
      <p:regular r:id="rId43"/>
      <p:bold r:id="rId44"/>
    </p:embeddedFont>
    <p:embeddedFont>
      <p:font typeface="微软雅黑" panose="020B0503020204020204" pitchFamily="34" charset="-122"/>
      <p:regular r:id="rId45"/>
      <p:bold r:id="rId46"/>
    </p:embeddedFont>
    <p:embeddedFont>
      <p:font typeface="UTM Alberta Heavy" panose="02040603050506020204" pitchFamily="18" charset="0"/>
      <p:regular r:id="rId47"/>
    </p:embeddedFont>
    <p:embeddedFont>
      <p:font typeface="UTM Avo" panose="02040603050506020204" pitchFamily="18" charset="0"/>
      <p:regular r:id="rId48"/>
      <p:bold r:id="rId49"/>
      <p:italic r:id="rId50"/>
      <p:boldItalic r:id="rId51"/>
    </p:embeddedFont>
    <p:embeddedFont>
      <p:font typeface="UTM Azuki" panose="02040603050506020204" pitchFamily="18" charset="0"/>
      <p:regular r:id="rId52"/>
    </p:embeddedFont>
    <p:embeddedFont>
      <p:font typeface="UTM Impact" panose="02040603050506020204" pitchFamily="18" charset="0"/>
      <p:regular r:id="rId53"/>
    </p:embeddedFont>
    <p:embeddedFont>
      <p:font typeface="UTM Khuccamta" panose="02040603050506020204" pitchFamily="18" charset="0"/>
      <p:regular r:id="rId54"/>
    </p:embeddedFont>
  </p:embeddedFontLst>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03A"/>
    <a:srgbClr val="184C40"/>
    <a:srgbClr val="F4F4F4"/>
    <a:srgbClr val="7DB7DF"/>
    <a:srgbClr val="DAE3DD"/>
    <a:srgbClr val="D6D100"/>
    <a:srgbClr val="B0AC00"/>
    <a:srgbClr val="1C593A"/>
    <a:srgbClr val="385723"/>
    <a:srgbClr val="FAD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Kiểu Sáng 1 - Màu chủ đề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Kiểu Trung bình 4 - Màu chủ đề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393" y="5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2023/8/29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4264-1FB4-4FC9-830B-F4BA305A2AEF}" type="slidenum">
              <a:rPr lang="en-US" smtClean="0"/>
              <a:t>40</a:t>
            </a:fld>
            <a:endParaRPr lang="en-US"/>
          </a:p>
        </p:txBody>
      </p:sp>
    </p:spTree>
    <p:extLst>
      <p:ext uri="{BB962C8B-B14F-4D97-AF65-F5344CB8AC3E}">
        <p14:creationId xmlns:p14="http://schemas.microsoft.com/office/powerpoint/2010/main" val="215172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5.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6.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7.xml"/><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8.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9.xml"/><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0.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1.xml"/><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2.xml"/><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3.xml"/><Relationship Id="rId5" Type="http://schemas.microsoft.com/office/2007/relationships/hdphoto" Target="../media/hdphoto1.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4.xml"/><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5.xml"/><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6.xml"/><Relationship Id="rId5" Type="http://schemas.microsoft.com/office/2007/relationships/hdphoto" Target="../media/hdphoto1.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7.xml"/><Relationship Id="rId5" Type="http://schemas.microsoft.com/office/2007/relationships/hdphoto" Target="../media/hdphoto1.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8.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3" descr="e3">
            <a:extLst>
              <a:ext uri="{FF2B5EF4-FFF2-40B4-BE49-F238E27FC236}">
                <a16:creationId xmlns:a16="http://schemas.microsoft.com/office/drawing/2014/main" id="{E72E1A03-68C4-BD3C-C360-FD665D120EFB}"/>
              </a:ext>
            </a:extLst>
          </p:cNvPr>
          <p:cNvPicPr>
            <a:picLocks noChangeAspect="1"/>
          </p:cNvPicPr>
          <p:nvPr/>
        </p:nvPicPr>
        <p:blipFill rotWithShape="1">
          <a:blip r:embed="rId2"/>
          <a:srcRect b="48335"/>
          <a:stretch/>
        </p:blipFill>
        <p:spPr>
          <a:xfrm rot="5400000">
            <a:off x="-1183368" y="3865928"/>
            <a:ext cx="3611144" cy="1244410"/>
          </a:xfrm>
          <a:prstGeom prst="rect">
            <a:avLst/>
          </a:prstGeom>
        </p:spPr>
      </p:pic>
      <p:pic>
        <p:nvPicPr>
          <p:cNvPr id="3" name="图片 16">
            <a:extLst>
              <a:ext uri="{FF2B5EF4-FFF2-40B4-BE49-F238E27FC236}">
                <a16:creationId xmlns:a16="http://schemas.microsoft.com/office/drawing/2014/main" id="{38AAB4A6-ED7C-3510-D7EA-F82E16191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4284" y="3624942"/>
            <a:ext cx="5845127" cy="3896751"/>
          </a:xfrm>
          <a:prstGeom prst="rect">
            <a:avLst/>
          </a:prstGeom>
        </p:spPr>
      </p:pic>
      <p:sp>
        <p:nvSpPr>
          <p:cNvPr id="4" name="椭圆 13">
            <a:extLst>
              <a:ext uri="{FF2B5EF4-FFF2-40B4-BE49-F238E27FC236}">
                <a16:creationId xmlns:a16="http://schemas.microsoft.com/office/drawing/2014/main" id="{6BC55FEE-19A1-2A8D-8972-23FE99486168}"/>
              </a:ext>
            </a:extLst>
          </p:cNvPr>
          <p:cNvSpPr/>
          <p:nvPr/>
        </p:nvSpPr>
        <p:spPr>
          <a:xfrm>
            <a:off x="10618763" y="1807030"/>
            <a:ext cx="985409" cy="936506"/>
          </a:xfrm>
          <a:prstGeom prst="ellipse">
            <a:avLst/>
          </a:prstGeom>
          <a:solidFill>
            <a:srgbClr val="27773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教育部標準宋體UN" panose="02010604000101010101" pitchFamily="2" charset="-120"/>
              <a:ea typeface="字魂35号-经典雅黑" panose="00000500000000000000" pitchFamily="2" charset="-122"/>
              <a:sym typeface="教育部標準宋體UN" panose="02010604000101010101" pitchFamily="2" charset="-120"/>
            </a:endParaRPr>
          </a:p>
        </p:txBody>
      </p:sp>
      <p:grpSp>
        <p:nvGrpSpPr>
          <p:cNvPr id="5" name="组合 13">
            <a:extLst>
              <a:ext uri="{FF2B5EF4-FFF2-40B4-BE49-F238E27FC236}">
                <a16:creationId xmlns:a16="http://schemas.microsoft.com/office/drawing/2014/main" id="{87FD7C49-39ED-DFE1-FF78-4834E34EAFF2}"/>
              </a:ext>
            </a:extLst>
          </p:cNvPr>
          <p:cNvGrpSpPr/>
          <p:nvPr/>
        </p:nvGrpSpPr>
        <p:grpSpPr>
          <a:xfrm>
            <a:off x="1464742" y="6181181"/>
            <a:ext cx="1160365" cy="141965"/>
            <a:chOff x="2584573" y="4946065"/>
            <a:chExt cx="1160365" cy="141965"/>
          </a:xfrm>
        </p:grpSpPr>
        <p:cxnSp>
          <p:nvCxnSpPr>
            <p:cNvPr id="6" name="直接连接符 8">
              <a:extLst>
                <a:ext uri="{FF2B5EF4-FFF2-40B4-BE49-F238E27FC236}">
                  <a16:creationId xmlns:a16="http://schemas.microsoft.com/office/drawing/2014/main" id="{131189DD-646A-4291-2BDC-2A73415F57E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矩形 12">
              <a:extLst>
                <a:ext uri="{FF2B5EF4-FFF2-40B4-BE49-F238E27FC236}">
                  <a16:creationId xmlns:a16="http://schemas.microsoft.com/office/drawing/2014/main" id="{75A84FD2-1576-2239-7CF6-B80D486F7195}"/>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grpSp>
        <p:nvGrpSpPr>
          <p:cNvPr id="8" name="组合 14">
            <a:extLst>
              <a:ext uri="{FF2B5EF4-FFF2-40B4-BE49-F238E27FC236}">
                <a16:creationId xmlns:a16="http://schemas.microsoft.com/office/drawing/2014/main" id="{2F574302-BD32-FCB3-EE25-42670EFCE482}"/>
              </a:ext>
            </a:extLst>
          </p:cNvPr>
          <p:cNvGrpSpPr/>
          <p:nvPr/>
        </p:nvGrpSpPr>
        <p:grpSpPr>
          <a:xfrm flipH="1">
            <a:off x="9629665" y="6144827"/>
            <a:ext cx="1160365" cy="141965"/>
            <a:chOff x="2584573" y="4946065"/>
            <a:chExt cx="1160365" cy="141965"/>
          </a:xfrm>
        </p:grpSpPr>
        <p:cxnSp>
          <p:nvCxnSpPr>
            <p:cNvPr id="9" name="直接连接符 15">
              <a:extLst>
                <a:ext uri="{FF2B5EF4-FFF2-40B4-BE49-F238E27FC236}">
                  <a16:creationId xmlns:a16="http://schemas.microsoft.com/office/drawing/2014/main" id="{F0AF831E-3A31-987E-42CE-812B2EFE889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矩形 16">
              <a:extLst>
                <a:ext uri="{FF2B5EF4-FFF2-40B4-BE49-F238E27FC236}">
                  <a16:creationId xmlns:a16="http://schemas.microsoft.com/office/drawing/2014/main" id="{B96155E4-AA26-6C24-B3E5-EC95ADB89B84}"/>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cxnSp>
        <p:nvCxnSpPr>
          <p:cNvPr id="11" name="直接连接符 28">
            <a:extLst>
              <a:ext uri="{FF2B5EF4-FFF2-40B4-BE49-F238E27FC236}">
                <a16:creationId xmlns:a16="http://schemas.microsoft.com/office/drawing/2014/main" id="{4416DB9D-3A07-EFC1-D9EA-41079F61E814}"/>
              </a:ext>
            </a:extLst>
          </p:cNvPr>
          <p:cNvCxnSpPr/>
          <p:nvPr/>
        </p:nvCxnSpPr>
        <p:spPr>
          <a:xfrm>
            <a:off x="0" y="1268181"/>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941EA9-36C1-78EA-B3EC-F74C3FEC4787}"/>
              </a:ext>
            </a:extLst>
          </p:cNvPr>
          <p:cNvSpPr txBox="1"/>
          <p:nvPr/>
        </p:nvSpPr>
        <p:spPr>
          <a:xfrm>
            <a:off x="1558560" y="403719"/>
            <a:ext cx="9794240" cy="553998"/>
          </a:xfrm>
          <a:prstGeom prst="rect">
            <a:avLst/>
          </a:prstGeom>
          <a:noFill/>
        </p:spPr>
        <p:txBody>
          <a:bodyPr wrap="square" rtlCol="0">
            <a:spAutoFit/>
          </a:bodyPr>
          <a:lstStyle/>
          <a:p>
            <a:pPr algn="ctr"/>
            <a:r>
              <a:rPr lang="en-GB" sz="3000" dirty="0">
                <a:solidFill>
                  <a:schemeClr val="bg1"/>
                </a:solidFill>
                <a:latin typeface="UTM Impact" panose="02040603050506020204" pitchFamily="18" charset="0"/>
              </a:rPr>
              <a:t>SỞ GIÁO DỤC VÀ ĐÀO TẠO HẢI DƯƠNG</a:t>
            </a:r>
          </a:p>
        </p:txBody>
      </p:sp>
      <p:sp>
        <p:nvSpPr>
          <p:cNvPr id="14" name="TextBox 13">
            <a:extLst>
              <a:ext uri="{FF2B5EF4-FFF2-40B4-BE49-F238E27FC236}">
                <a16:creationId xmlns:a16="http://schemas.microsoft.com/office/drawing/2014/main" id="{F0EACC95-DE47-E5D2-95BD-D062B338CC94}"/>
              </a:ext>
            </a:extLst>
          </p:cNvPr>
          <p:cNvSpPr txBox="1"/>
          <p:nvPr/>
        </p:nvSpPr>
        <p:spPr>
          <a:xfrm>
            <a:off x="3413692" y="2000540"/>
            <a:ext cx="5397439" cy="830997"/>
          </a:xfrm>
          <a:prstGeom prst="rect">
            <a:avLst/>
          </a:prstGeom>
          <a:noFill/>
        </p:spPr>
        <p:txBody>
          <a:bodyPr wrap="square" rtlCol="0">
            <a:spAutoFit/>
          </a:bodyPr>
          <a:lstStyle/>
          <a:p>
            <a:pPr algn="ctr"/>
            <a:r>
              <a:rPr lang="en-GB" sz="4800" dirty="0">
                <a:ln>
                  <a:solidFill>
                    <a:schemeClr val="bg1"/>
                  </a:solidFill>
                </a:ln>
                <a:solidFill>
                  <a:srgbClr val="FFFF00"/>
                </a:solidFill>
                <a:effectLst/>
                <a:latin typeface="UTM Alberta Heavy" panose="02040603050506020204" pitchFamily="18" charset="0"/>
              </a:rPr>
              <a:t>TẬP HUẤN</a:t>
            </a:r>
          </a:p>
        </p:txBody>
      </p:sp>
      <p:sp>
        <p:nvSpPr>
          <p:cNvPr id="15" name="TextBox 14">
            <a:extLst>
              <a:ext uri="{FF2B5EF4-FFF2-40B4-BE49-F238E27FC236}">
                <a16:creationId xmlns:a16="http://schemas.microsoft.com/office/drawing/2014/main" id="{64DEE62D-838A-4E0C-B4AB-A6938AB63955}"/>
              </a:ext>
            </a:extLst>
          </p:cNvPr>
          <p:cNvSpPr txBox="1"/>
          <p:nvPr/>
        </p:nvSpPr>
        <p:spPr>
          <a:xfrm>
            <a:off x="474175" y="3132293"/>
            <a:ext cx="11420424" cy="1717265"/>
          </a:xfrm>
          <a:prstGeom prst="rect">
            <a:avLst/>
          </a:prstGeom>
          <a:noFill/>
        </p:spPr>
        <p:txBody>
          <a:bodyPr wrap="square" rtlCol="0">
            <a:spAutoFit/>
          </a:bodyPr>
          <a:lstStyle/>
          <a:p>
            <a:pPr algn="ctr">
              <a:lnSpc>
                <a:spcPct val="130000"/>
              </a:lnSpc>
            </a:pPr>
            <a:r>
              <a:rPr lang="en-GB" sz="4200" dirty="0">
                <a:ln w="3175">
                  <a:solidFill>
                    <a:srgbClr val="002060"/>
                  </a:solidFill>
                </a:ln>
                <a:solidFill>
                  <a:schemeClr val="bg1"/>
                </a:solidFill>
                <a:latin typeface="UTM Impact" panose="02040603050506020204" pitchFamily="18" charset="0"/>
              </a:rPr>
              <a:t>HƯỚNG DẪN THỰC HIỆN NỘI DUNG GIÁO DỤC STEM CẤP TIỂU HỌC</a:t>
            </a:r>
            <a:endParaRPr lang="en-GB" sz="4200" dirty="0">
              <a:ln w="3175">
                <a:solidFill>
                  <a:srgbClr val="002060"/>
                </a:solidFill>
              </a:ln>
              <a:solidFill>
                <a:schemeClr val="bg1"/>
              </a:solidFill>
              <a:effectLst/>
              <a:latin typeface="UTM Impact" panose="02040603050506020204" pitchFamily="18" charset="0"/>
            </a:endParaRPr>
          </a:p>
        </p:txBody>
      </p:sp>
      <p:sp>
        <p:nvSpPr>
          <p:cNvPr id="16" name="Google Shape;89;p1">
            <a:extLst>
              <a:ext uri="{FF2B5EF4-FFF2-40B4-BE49-F238E27FC236}">
                <a16:creationId xmlns:a16="http://schemas.microsoft.com/office/drawing/2014/main" id="{FA124749-CE27-DCBD-CA66-F735BBC5B3AE}"/>
              </a:ext>
            </a:extLst>
          </p:cNvPr>
          <p:cNvSpPr txBox="1"/>
          <p:nvPr/>
        </p:nvSpPr>
        <p:spPr>
          <a:xfrm>
            <a:off x="2851313" y="5946151"/>
            <a:ext cx="6489375" cy="492402"/>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i="1" dirty="0" err="1">
                <a:solidFill>
                  <a:prstClr val="white"/>
                </a:solidFill>
                <a:latin typeface="UTM Avo" panose="02040603050506020204" pitchFamily="18" charset="0"/>
                <a:ea typeface="#9Slide02 Noi dung rat dai" panose="02000000000000000000" pitchFamily="2" charset="0"/>
                <a:sym typeface="Arial Black"/>
              </a:rPr>
              <a:t>Hải</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Dương</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ngày</a:t>
            </a:r>
            <a:r>
              <a:rPr lang="en-US" sz="2600" i="1" dirty="0">
                <a:solidFill>
                  <a:prstClr val="white"/>
                </a:solidFill>
                <a:latin typeface="UTM Avo" panose="02040603050506020204" pitchFamily="18" charset="0"/>
                <a:ea typeface="#9Slide02 Noi dung rat dai" panose="02000000000000000000" pitchFamily="2" charset="0"/>
                <a:sym typeface="Arial Black"/>
              </a:rPr>
              <a:t> 29 </a:t>
            </a:r>
            <a:r>
              <a:rPr lang="en-US" sz="2600" i="1" dirty="0" err="1">
                <a:solidFill>
                  <a:prstClr val="white"/>
                </a:solidFill>
                <a:latin typeface="UTM Avo" panose="02040603050506020204" pitchFamily="18" charset="0"/>
                <a:ea typeface="#9Slide02 Noi dung rat dai" panose="02000000000000000000" pitchFamily="2" charset="0"/>
                <a:sym typeface="Arial Black"/>
              </a:rPr>
              <a:t>tháng</a:t>
            </a:r>
            <a:r>
              <a:rPr lang="en-US" sz="2600" i="1" dirty="0">
                <a:solidFill>
                  <a:prstClr val="white"/>
                </a:solidFill>
                <a:latin typeface="UTM Avo" panose="02040603050506020204" pitchFamily="18" charset="0"/>
                <a:ea typeface="#9Slide02 Noi dung rat dai" panose="02000000000000000000" pitchFamily="2" charset="0"/>
                <a:sym typeface="Arial Black"/>
              </a:rPr>
              <a:t> 8 </a:t>
            </a:r>
            <a:r>
              <a:rPr lang="en-US" sz="2600" i="1" dirty="0" err="1">
                <a:solidFill>
                  <a:prstClr val="white"/>
                </a:solidFill>
                <a:latin typeface="UTM Avo" panose="02040603050506020204" pitchFamily="18" charset="0"/>
                <a:ea typeface="#9Slide02 Noi dung rat dai" panose="02000000000000000000" pitchFamily="2" charset="0"/>
                <a:sym typeface="Arial Black"/>
              </a:rPr>
              <a:t>năm</a:t>
            </a:r>
            <a:r>
              <a:rPr lang="en-US" sz="2600" i="1" dirty="0">
                <a:solidFill>
                  <a:prstClr val="white"/>
                </a:solidFill>
                <a:latin typeface="UTM Avo" panose="02040603050506020204" pitchFamily="18" charset="0"/>
                <a:ea typeface="#9Slide02 Noi dung rat dai" panose="02000000000000000000" pitchFamily="2" charset="0"/>
                <a:sym typeface="Arial Black"/>
              </a:rPr>
              <a:t> 2023</a:t>
            </a:r>
            <a:endParaRPr kumimoji="0" sz="2600" b="0" i="1" u="none" strike="noStrike" kern="1200" cap="none" spc="0" normalizeH="0" baseline="0" noProof="0" dirty="0">
              <a:ln>
                <a:noFill/>
              </a:ln>
              <a:solidFill>
                <a:srgbClr val="000000"/>
              </a:solidFill>
              <a:effectLst/>
              <a:uLnTx/>
              <a:uFillTx/>
              <a:latin typeface="UTM Avo" panose="02040603050506020204" pitchFamily="18" charset="0"/>
              <a:ea typeface="#9Slide02 Noi dung rat dai" panose="02000000000000000000" pitchFamily="2" charset="0"/>
            </a:endParaRPr>
          </a:p>
        </p:txBody>
      </p:sp>
      <p:pic>
        <p:nvPicPr>
          <p:cNvPr id="24" name="图片 8" descr="e3">
            <a:extLst>
              <a:ext uri="{FF2B5EF4-FFF2-40B4-BE49-F238E27FC236}">
                <a16:creationId xmlns:a16="http://schemas.microsoft.com/office/drawing/2014/main" id="{A2893BB4-3A58-3882-01B3-3111DFD30459}"/>
              </a:ext>
            </a:extLst>
          </p:cNvPr>
          <p:cNvPicPr>
            <a:picLocks noChangeAspect="1"/>
          </p:cNvPicPr>
          <p:nvPr/>
        </p:nvPicPr>
        <p:blipFill>
          <a:blip r:embed="rId2"/>
          <a:stretch>
            <a:fillRect/>
          </a:stretch>
        </p:blipFill>
        <p:spPr>
          <a:xfrm rot="16200000" flipH="1">
            <a:off x="10529771" y="122820"/>
            <a:ext cx="1994380" cy="1330079"/>
          </a:xfrm>
          <a:prstGeom prst="rect">
            <a:avLst/>
          </a:prstGeom>
        </p:spPr>
      </p:pic>
      <p:pic>
        <p:nvPicPr>
          <p:cNvPr id="2" name="Picture 1" descr="Diagram&#10;&#10;Description automatically generated">
            <a:extLst>
              <a:ext uri="{FF2B5EF4-FFF2-40B4-BE49-F238E27FC236}">
                <a16:creationId xmlns:a16="http://schemas.microsoft.com/office/drawing/2014/main" id="{BB6BD896-FF88-1932-1CA2-423B304854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950197" y="178223"/>
            <a:ext cx="1408527" cy="880329"/>
          </a:xfrm>
          <a:prstGeom prst="rect">
            <a:avLst/>
          </a:prstGeom>
        </p:spPr>
      </p:pic>
      <p:cxnSp>
        <p:nvCxnSpPr>
          <p:cNvPr id="17" name="直接连接符 28">
            <a:extLst>
              <a:ext uri="{FF2B5EF4-FFF2-40B4-BE49-F238E27FC236}">
                <a16:creationId xmlns:a16="http://schemas.microsoft.com/office/drawing/2014/main" id="{F4576EBC-4463-A30B-1618-890CCFBBEACD}"/>
              </a:ext>
            </a:extLst>
          </p:cNvPr>
          <p:cNvCxnSpPr/>
          <p:nvPr/>
        </p:nvCxnSpPr>
        <p:spPr>
          <a:xfrm>
            <a:off x="0" y="5573318"/>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utoShape 17">
            <a:extLst>
              <a:ext uri="{FF2B5EF4-FFF2-40B4-BE49-F238E27FC236}">
                <a16:creationId xmlns:a16="http://schemas.microsoft.com/office/drawing/2014/main" id="{3504269D-FFBD-06B3-EBAE-5F0E57727019}"/>
              </a:ext>
            </a:extLst>
          </p:cNvPr>
          <p:cNvSpPr>
            <a:spLocks noChangeAspect="1" noChangeArrowheads="1"/>
          </p:cNvSpPr>
          <p:nvPr/>
        </p:nvSpPr>
        <p:spPr bwMode="auto">
          <a:xfrm rot="18909463">
            <a:off x="700984" y="152192"/>
            <a:ext cx="1305301" cy="1257426"/>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4024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p:cTn id="7" dur="6000" fill="hold"/>
                                        <p:tgtEl>
                                          <p:spTgt spid="22"/>
                                        </p:tgtEl>
                                        <p:attrNameLst>
                                          <p:attrName>ppt_w</p:attrName>
                                        </p:attrNameLst>
                                      </p:cBhvr>
                                      <p:tavLst>
                                        <p:tav tm="0">
                                          <p:val>
                                            <p:fltVal val="0"/>
                                          </p:val>
                                        </p:tav>
                                        <p:tav tm="100000">
                                          <p:val>
                                            <p:strVal val="#ppt_w"/>
                                          </p:val>
                                        </p:tav>
                                      </p:tavLst>
                                    </p:anim>
                                    <p:anim calcmode="lin" valueType="num">
                                      <p:cBhvr>
                                        <p:cTn id="8" dur="6000" fill="hold"/>
                                        <p:tgtEl>
                                          <p:spTgt spid="22"/>
                                        </p:tgtEl>
                                        <p:attrNameLst>
                                          <p:attrName>ppt_h</p:attrName>
                                        </p:attrNameLst>
                                      </p:cBhvr>
                                      <p:tavLst>
                                        <p:tav tm="0">
                                          <p:val>
                                            <p:fltVal val="0"/>
                                          </p:val>
                                        </p:tav>
                                        <p:tav tm="100000">
                                          <p:val>
                                            <p:strVal val="#ppt_h"/>
                                          </p:val>
                                        </p:tav>
                                      </p:tavLst>
                                    </p:anim>
                                    <p:animEffect transition="in" filter="fade">
                                      <p:cBhvr>
                                        <p:cTn id="9" dur="6000"/>
                                        <p:tgtEl>
                                          <p:spTgt spid="22"/>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22"/>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22"/>
                                        </p:tgtEl>
                                        <p:attrNameLst>
                                          <p:attrName>ppt_w</p:attrName>
                                        </p:attrNameLst>
                                      </p:cBhvr>
                                      <p:tavLst>
                                        <p:tav tm="0">
                                          <p:val>
                                            <p:strVal val="ppt_w"/>
                                          </p:val>
                                        </p:tav>
                                        <p:tav tm="100000">
                                          <p:val>
                                            <p:fltVal val="0"/>
                                          </p:val>
                                        </p:tav>
                                      </p:tavLst>
                                    </p:anim>
                                    <p:anim calcmode="lin" valueType="num">
                                      <p:cBhvr>
                                        <p:cTn id="14" dur="6000"/>
                                        <p:tgtEl>
                                          <p:spTgt spid="22"/>
                                        </p:tgtEl>
                                        <p:attrNameLst>
                                          <p:attrName>ppt_h</p:attrName>
                                        </p:attrNameLst>
                                      </p:cBhvr>
                                      <p:tavLst>
                                        <p:tav tm="0">
                                          <p:val>
                                            <p:strVal val="ppt_h"/>
                                          </p:val>
                                        </p:tav>
                                        <p:tav tm="100000">
                                          <p:val>
                                            <p:fltVal val="0"/>
                                          </p:val>
                                        </p:tav>
                                      </p:tavLst>
                                    </p:anim>
                                    <p:animEffect transition="out" filter="fade">
                                      <p:cBhvr>
                                        <p:cTn id="15" dur="6000"/>
                                        <p:tgtEl>
                                          <p:spTgt spid="22"/>
                                        </p:tgtEl>
                                      </p:cBhvr>
                                    </p:animEffect>
                                    <p:set>
                                      <p:cBhvr>
                                        <p:cTn id="16" dur="1" fill="hold">
                                          <p:stCondLst>
                                            <p:cond delay="5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9496048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094184933"/>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xoay</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L</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àm được một đồ dùng học tập đơn giản theo các bước cho trước, đảm bảo yêu cầu về kĩ thuật.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180388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35375161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811252855"/>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xoay</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Vận dụng được các bảng nhân, bảng chia 2, 3, …, 9 trong thực hành tính. Thực hiện được phép nhân với số có một chữ số (có nhớ không quá hai lượt và không liên tiếp). Sử dụng được compa để vẽ đường tròn. Giải quyết được một số vấn đề liên quan đến gấp, cắt, ghép, xếp,</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vẽ</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tạo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trang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trí</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27295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92739043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8001438"/>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Bài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chiếu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em</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về</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mặt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trời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biểu tượng của phần mềm trình chiếu và kích hoạt được bằng cách nháy chuột vào biểu tượng. Tạo được tệp trình chiếu, gõ được một vài dòng văn bản đơn giản không dấu, đưa được ảnh vào một trang chiếu, lưu và đặt được tên cho tệp trình chiếu. Nhận thấy nhờ sử dụng máy tính mà con người quan sát được và biết thêm về thế giới tự nhiên một cách sinh động và trực quan. Ví dụ: Máy tính giúp quan sát về loài vật, về Trái Đất quay quanh Mặt Trời. Kể lại những gì quan sát</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được</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647389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61975801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730821488"/>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Bài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chiếu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em</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về</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mặt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trời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Chỉ và nói được vị trí của Trái Đất trong hệ Mặt Trời trên sơ đồ, tranh ảnh. Nhận biết Trái Đất là một hành tinh của Mặt Trời và Mặt Trăng là vệ tinh của Trái Đất.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80735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10226633"/>
              </p:ext>
            </p:extLst>
          </p:nvPr>
        </p:nvGraphicFramePr>
        <p:xfrm>
          <a:off x="391541" y="209336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994023883"/>
              </p:ext>
            </p:extLst>
          </p:nvPr>
        </p:nvGraphicFramePr>
        <p:xfrm>
          <a:off x="391541" y="1656482"/>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Mô hình các cơ quan trong cơ thể người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Chỉ và nói được tên các bộ phận chính của các cơ quan tiêu hoá, tuần hoàn, thần kinh trên sơ đồ, tranh ảnh. Nhận biết được chức năng của các cơ quan nêu trên ở mức độ đơn giản ban đầu qua hoạt động sống hằng ngày của bản thân.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graphicFrame>
        <p:nvGraphicFramePr>
          <p:cNvPr id="7" name="Table 6">
            <a:extLst>
              <a:ext uri="{FF2B5EF4-FFF2-40B4-BE49-F238E27FC236}">
                <a16:creationId xmlns:a16="http://schemas.microsoft.com/office/drawing/2014/main" id="{120E22C7-D8DD-9CAB-BBB6-9D4642D6A657}"/>
              </a:ext>
            </a:extLst>
          </p:cNvPr>
          <p:cNvGraphicFramePr>
            <a:graphicFrameLocks noGrp="1"/>
          </p:cNvGraphicFramePr>
          <p:nvPr>
            <p:extLst>
              <p:ext uri="{D42A27DB-BD31-4B8C-83A1-F6EECF244321}">
                <p14:modId xmlns:p14="http://schemas.microsoft.com/office/powerpoint/2010/main" val="295530241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spTree>
    <p:extLst>
      <p:ext uri="{BB962C8B-B14F-4D97-AF65-F5344CB8AC3E}">
        <p14:creationId xmlns:p14="http://schemas.microsoft.com/office/powerpoint/2010/main" val="727711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nvGraphicFramePr>
        <p:xfrm>
          <a:off x="391541" y="209336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537524498"/>
              </p:ext>
            </p:extLst>
          </p:nvPr>
        </p:nvGraphicFramePr>
        <p:xfrm>
          <a:off x="391541" y="1656482"/>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Mô hình các cơ quan trong cơ thể người</a:t>
                      </a: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 các bước cho trước, đảm bảo yêu cầu về kĩ thuật</a:t>
                      </a:r>
                      <a:endPar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graphicFrame>
        <p:nvGraphicFramePr>
          <p:cNvPr id="7" name="Table 6">
            <a:extLst>
              <a:ext uri="{FF2B5EF4-FFF2-40B4-BE49-F238E27FC236}">
                <a16:creationId xmlns:a16="http://schemas.microsoft.com/office/drawing/2014/main" id="{120E22C7-D8DD-9CAB-BBB6-9D4642D6A657}"/>
              </a:ext>
            </a:extLst>
          </p:cNvPr>
          <p:cNvGraphicFramePr>
            <a:graphicFrameLocks noGrp="1"/>
          </p:cNvGraphicFramePr>
          <p:nvPr>
            <p:extLst>
              <p:ext uri="{D42A27DB-BD31-4B8C-83A1-F6EECF244321}">
                <p14:modId xmlns:p14="http://schemas.microsoft.com/office/powerpoint/2010/main" val="101087336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spTree>
    <p:extLst>
      <p:ext uri="{BB962C8B-B14F-4D97-AF65-F5344CB8AC3E}">
        <p14:creationId xmlns:p14="http://schemas.microsoft.com/office/powerpoint/2010/main" val="2352298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416998485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466377319"/>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bộ</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phận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Vẽ hoặc sử dụng sơ đồ sẵn có để chỉ vị trí và nói (hoặc viết) được tên một số bộ phận của thực vật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Trình bày được chức năng của các bộ phận đó (sử dụng sơ đồ, tranh ảnh). </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o sánh (hình dạng, kích thước, màu sắc) rễ, thân, lá, hoa, quả của các thực vật khác nhau; phân loại được thực vật dựa trên một số tiêu chí (ví dụ: đặc điểm của thân, rễ, lá,...).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2794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36936317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4047531895"/>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bộ</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phận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 các bước cho trước, đảm bảo yêu cầu về kĩ thuật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585274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29855499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30583355"/>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Vũ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trụ</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quanh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em</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Chỉ và nói được vị trí của Trái Đất trong hệ Mặt Trời trên sơ đồ, tranh ảnh. Nhận biết Trái Đất là một hành tinh của Mặt Trời và Mặt Trăng là vệ tinh của Trái Đất.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68564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85527278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5903945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Vũ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trụ</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quanh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em</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Sử dụng được một số dụng cụ thông dụng (thước thẳng có chia vạch đến xăng-ti-mét) để thực hành đo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 các bước cho trước, đảm bảo yêu cầu về kĩ thuật</a:t>
                      </a:r>
                      <a:r>
                        <a:rPr lang="vi-VN" sz="3200" dirty="0">
                          <a:solidFill>
                            <a:schemeClr val="tx1"/>
                          </a:solidFill>
                        </a:rPr>
                        <a:t>.</a:t>
                      </a:r>
                      <a:endParaRPr kumimoji="0" lang="en-US" sz="3200" b="1"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09316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62371557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38113363"/>
              </p:ext>
            </p:extLst>
          </p:nvPr>
        </p:nvGraphicFramePr>
        <p:xfrm>
          <a:off x="391541" y="1673580"/>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微软雅黑"/>
                          <a:cs typeface="Arial" panose="020B0604020202020204" pitchFamily="34" charset="0"/>
                        </a:rPr>
                        <a:t>Cẩm nang phòng tránh hoả hoạn khi ở</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nhà</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T</a:t>
                      </a:r>
                      <a:r>
                        <a:rPr kumimoji="0" lang="en-US" sz="30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NXH</a:t>
                      </a:r>
                      <a:r>
                        <a:rPr kumimoji="0" lang="en-US"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Nêu được một số nguyên nhân dẫn đến cháy nhà và nêu được những thiệt hại có thể xảy ra (về người, tài sản,...) do hoả hoạn. Đưa ra được cách ứng xử phù hợp trong tình huống có cháy xảy ra; Nhận xét về những cách ứng xử đó. Thực hành ứng xử trong tình huống giả định khi có cháy xảy ra. Điều tra, phát hiện được những thứ có thể gây cháy trong nhà và nói với người lớn có biện pháp để phòng cháy</a:t>
                      </a:r>
                      <a:r>
                        <a:rPr kumimoji="0" lang="en-US"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4166034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1131702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968197588"/>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Thùng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rác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thiện</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Kể tên và làm được một số việc phù hợp để giữ vệ sinh xung quanh nhà. Giải thích được một cách đơn giản tại sao cần phải giữ vệ sinh xung quanh nhà. Có ý thức giữ gìn và làm được một số việc phù hợp để giữ vệ sinh trường học và khu vực xung quanh trường.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179882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59616435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11212053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Thùng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rác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thiện</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Giải quyết được một số vấn đề liên quan đến gấp, cắt, ghép, xếp, vẽ và tạo hình trang trí.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Hoạt động trải nghiệm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Có thói quen giữ gìn nhà cửa gọn gàng, ngăn nắp, sạch sẽ.  Tham gia tích cực vào các hoạt động phù hợp với lứa tuổi trong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phòng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chống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ô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nhiễm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trường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630810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 </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60344184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62515672"/>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Bí</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kíp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ăn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uống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lành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mạnh</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Kể được tên một số thức ăn, đồ uống và hoạt động có lợi cho các cơ quan tiêu hoá, tim mạch, thần kinh. 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Sử dụng được các dụng cụ để làm đồ dùng học tập đúng cách, an toàn. Làm được một đồ dùng học tập đơn giản theo các bước cho trước, đảm bảo yêu cầu về kĩ thuật.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764023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57647064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448063218"/>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Bí</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kíp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ăn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uống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lành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mạnh</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Sử dụng được compa để vẽ đường tròn. Giải quyết được một số vấn đề liên quan đến gấp, cắt, ghép, xếp, vẽ và tạo hình trang trí.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H</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ĐTN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thức được các nguy cơ nếu không thực hiện vệ sinh </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ATTP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và thực hiện những việc làm đảm bảo an toàn trong ăn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uống</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492323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78476075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665526351"/>
              </p:ext>
            </p:extLst>
          </p:nvPr>
        </p:nvGraphicFramePr>
        <p:xfrm>
          <a:off x="391541" y="1673580"/>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tay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biển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báo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thông</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Phát biểu được nhiệm vụ đặt ra bằng cách xác định những gì đã cho trước, cần làm gì hay cần tạo ra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SP </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nào. Chia được một công việc cụ thể thành những việc nhỏ hơn, trong đó có những việc có thể thực hiện với trợ giúp của máy tính. Thực hiện được nhiệm vụ do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GV </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đặt ra, có sử dụng máy tính</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Nêu được ý nghĩa của một số biển báo giao thông. Lựa chọn và sử dụng được dụng cụ đúng cách, an toàn để làm được một số biển báo giao thông quen thuộc dưới dạng mô hình theo các bước cho trước. Có ý thức tuân thủ các quy định khi tham gia giao thông</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45227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266400588"/>
              </p:ext>
            </p:extLst>
          </p:nvPr>
        </p:nvGraphicFramePr>
        <p:xfrm>
          <a:off x="391541" y="1147424"/>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27665261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tay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biển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báo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thông</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Tự nhiên và Xã hội lớp 2</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Phân biệt được một số loại biển báo giao thông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Giải thích được sự cần thiết phải tuân theo quy định của các biển báo giao thông.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679368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13000983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759175189"/>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đình</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Hoạt động trải nghiệm</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Thể hiện được lòng biết ơn, sự quan tâm, chăm sóc đến bố mẹ, người thân bằng lời nói, thái độ và việc làm cụ thể.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Sắp xếp được đồ vật hay dữ liệu hợp lí theo một số yêu cầu cụ thể. Biết được có thể biểu diễn một sắp xếp, phân loại cụ thể bằng sơ đồ hình cây.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345694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69351606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07525731"/>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đình</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Giải quyết được một số vấn đề liên quan đến gấp, cắt, ghép, xếp, vẽ và tạo hình trang trí.</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481940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40971294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821525351"/>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Khung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tôi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Hoạt động trải nghiệm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ra được những nét riêng của bản thân. Giới thiệu được các sở thích của bản thân và sản phẩm được làm theo sở thích</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vẽ hình vuông, hình chữ nhật bằng lưới ô vuông. Giải quyết được một số vấn đề liên quan đến gấp, cắt, ghép, xếp, vẽ và tạo hình trang trí.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616641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46595256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418631745"/>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Khung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tôi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Sắp xếp được đồ vật hay dữ liệu hợp lí theo một số yêu cầu cụ thể. Nêu được cách tìm đúng và nhanh đối tượng cần tìm dựa trên sự sắp xếp.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303890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87305945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507684126"/>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微软雅黑"/>
                          <a:cs typeface="Arial" panose="020B0604020202020204" pitchFamily="34" charset="0"/>
                        </a:rPr>
                        <a:t>Cẩm nang phòng tránh hoả hoạn khi ở</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nhà</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mn-lt"/>
                          <a:ea typeface="微软雅黑"/>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rPr>
                        <a:t> Giải quyết được một số vấn đề liên quan đến gấp, cắt, ghép, xếp, vẽ và tạo hình trang trí</a:t>
                      </a:r>
                      <a:endParaRPr kumimoji="0" lang="en-US" sz="3000" b="1" i="0" u="none" strike="noStrike" kern="1200" cap="none" spc="0" normalizeH="0" baseline="0" dirty="0">
                        <a:ln>
                          <a:noFill/>
                        </a:ln>
                        <a:solidFill>
                          <a:prstClr val="black"/>
                        </a:solidFill>
                        <a:effectLst/>
                        <a:uLnTx/>
                        <a:uFillTx/>
                        <a:latin typeface="+mn-lt"/>
                        <a:ea typeface="微软雅黑"/>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537540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66453843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087426045"/>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Lớp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học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xanh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từ</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liệu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chế</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Hoạt động trải nghiệm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ý tưởng về việc trang trí, lao động vệ sinh lớp học, có ý thức giữ an toàn trong khi trang trí lớp học.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dạng được khối trụ, khối cầu thông qua việc sử dụng bộ đồ dùng học tập cá nhân hoặc vật thật. Giải quyết được một số vấn đề liên quan đến gấp, cắt, ghép, xếp, vẽ và tạo hình trang trí.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553741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8273469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025787157"/>
              </p:ext>
            </p:extLst>
          </p:nvPr>
        </p:nvGraphicFramePr>
        <p:xfrm>
          <a:off x="391541" y="1673580"/>
          <a:ext cx="11530233" cy="4186631"/>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186631">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Lớp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học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xanh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từ</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liệu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chế</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Biết phân biệt vật liệu tự nhiên, vật liệu nhân tạo ở sản phẩm thủ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công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89221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52069812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943964279"/>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451175">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La bàn đơn giản</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Kể được bốn phương chính trong không gian theo quy ước. Thực hành xác định được các phương chính dựa trên phương Mặt Trời mọc, lặn hoặc sử dụng la bàn. </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Lựa chọn được vật liệu làm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ĐDHT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đúng yêu cầu. Sử dụng được các dụng cụ để làm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ĐDHT </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đúng cách, an toàn. Làm được một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ĐDHT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đơn giản theo các bước cho trước, đảm bảo yêu cầu về kĩ thuật. </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Hiểu được một số thao tác, công đoạn cơ bản để làm nên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SP</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Thể hiện được chi tiết hoặc hình ảnh trọng tâm ở sản phẩm</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712982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57600497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03118633"/>
              </p:ext>
            </p:extLst>
          </p:nvPr>
        </p:nvGraphicFramePr>
        <p:xfrm>
          <a:off x="391541" y="1673580"/>
          <a:ext cx="11530233" cy="45720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451175">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Ngôi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số</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biết được về 1 2 ; 1 3 ; … ; 1 9 thông qua các hình ảnh trực quan. Xác định được 1 2 ; 1 3 ; … ; 1 9 của một nhóm đồ vật (đối tượng) bằng việc chia thành các phần đều nhau.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804058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63777844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750112259"/>
              </p:ext>
            </p:extLst>
          </p:nvPr>
        </p:nvGraphicFramePr>
        <p:xfrm>
          <a:off x="391541" y="1673581"/>
          <a:ext cx="11530233" cy="4015618"/>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015618">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Ngôi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số</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Làm được một đồ dùng học tập đơn giản theo các bước cho trướ</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c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đảm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yêu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cầu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về</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kĩ</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thuật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57037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10251904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559204460"/>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3857">
                  <a:extLst>
                    <a:ext uri="{9D8B030D-6E8A-4147-A177-3AD203B41FA5}">
                      <a16:colId xmlns:a16="http://schemas.microsoft.com/office/drawing/2014/main" val="1962638929"/>
                    </a:ext>
                  </a:extLst>
                </a:gridCol>
                <a:gridCol w="8545970">
                  <a:extLst>
                    <a:ext uri="{9D8B030D-6E8A-4147-A177-3AD203B41FA5}">
                      <a16:colId xmlns:a16="http://schemas.microsoft.com/office/drawing/2014/main" val="3029588760"/>
                    </a:ext>
                  </a:extLst>
                </a:gridCol>
              </a:tblGrid>
              <a:tr h="4474178">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Chiếc cân đơn giản</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Nhận biết được điểm ở giữa, trung điểm của đoạn thẳng. Giải quyết được một số vấn đề thực tiễn liên quan đến đo lường. </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Hiểu được một số thao tác, công đoạn cơ bản để làm nên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SP</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Thể hiện được chi tiết hoặc hình ảnh trọng tâm ở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SP</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latin typeface="+mn-lt"/>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 Lựa chọn được vật liệu làm </a:t>
                      </a:r>
                      <a:r>
                        <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ĐDHT </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đúng yêu cầu. Sử dụng được các dụng cụ để làm đồ dùng học tập đúng cách, an toàn.  Làm được một đồ dùng học tập đơn giản theo các bước cho trước, đảm bảo yêu cầu về kĩ thuật</a:t>
                      </a:r>
                      <a:endParaRPr kumimoji="0" lang="en-US" sz="28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280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31450348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965778325"/>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loại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Giải thích được nếu sắp xếp những gì ta có một cách hợp lí thì khi cần sẽ tìm được nhanh hơn. Sắp xếp được đồ vật hay dữ liệu hợp lí theo một số yêu cầu cụ thể. Ví dụ: xếp một số mảnh bìa có ghi chữ cái theo thứ tự abc; xếp sách vở vào một ngăn tủ, xếp ảnh vào một ngăn tủ khác, quần áo vào ngăn khác nữa, trong ngăn tủ lớn xếp sách có thể chia làm các ngăn nhỏ hơn (ngăn chứa sách, ngăn chứa vở,ngăn chứa truyện,...). Nêu được cách tìm đúng và nhanh đối tượng cần tìm dựa trên sự sắp xếp.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96491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44345012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41000738"/>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phân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loại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a:t>
                      </a:r>
                      <a:r>
                        <a:rPr kumimoji="0" lang="en-US" sz="3000" b="1" i="0" u="none" strike="noStrike" kern="1200" cap="none" spc="0" normalizeH="0" baseline="0" dirty="0">
                          <a:ln>
                            <a:noFill/>
                          </a:ln>
                          <a:solidFill>
                            <a:prstClr val="black"/>
                          </a:solidFill>
                          <a:effectLst/>
                          <a:uLnTx/>
                          <a:uFillTx/>
                          <a:ea typeface="+mn-ea"/>
                          <a:cs typeface="Arial" panose="020B0604020202020204" pitchFamily="34" charset="0"/>
                        </a:rPr>
                        <a:t>SP</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Thể hiện được chi tiết hoặc hình ảnh trọng tâm ở </a:t>
                      </a:r>
                      <a:r>
                        <a:rPr kumimoji="0" lang="en-US" sz="3000" b="1" i="0" u="none" strike="noStrike" kern="1200" cap="none" spc="0" normalizeH="0" baseline="0" dirty="0">
                          <a:ln>
                            <a:noFill/>
                          </a:ln>
                          <a:solidFill>
                            <a:prstClr val="black"/>
                          </a:solidFill>
                          <a:effectLst/>
                          <a:uLnTx/>
                          <a:uFillTx/>
                          <a:ea typeface="+mn-ea"/>
                          <a:cs typeface="Arial" panose="020B0604020202020204" pitchFamily="34" charset="0"/>
                        </a:rPr>
                        <a:t>SP</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Trưng bày, giới thiệu được </a:t>
                      </a:r>
                      <a:r>
                        <a:rPr kumimoji="0" lang="en-US" sz="3000" b="1" i="0" u="none" strike="noStrike" kern="1200" cap="none" spc="0" normalizeH="0" baseline="0" dirty="0">
                          <a:ln>
                            <a:noFill/>
                          </a:ln>
                          <a:solidFill>
                            <a:prstClr val="black"/>
                          </a:solidFill>
                          <a:effectLst/>
                          <a:uLnTx/>
                          <a:uFillTx/>
                          <a:ea typeface="+mn-ea"/>
                          <a:cs typeface="Arial" panose="020B0604020202020204" pitchFamily="34" charset="0"/>
                        </a:rPr>
                        <a:t>SP</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chia sẻ mục đích sử dụng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dirty="0" err="1">
                          <a:ln>
                            <a:noFill/>
                          </a:ln>
                          <a:solidFill>
                            <a:srgbClr val="FF0000"/>
                          </a:solidFill>
                          <a:effectLst/>
                          <a:uLnTx/>
                          <a:uFillTx/>
                          <a:latin typeface="UTM Khuccamta" panose="02040603050506020204" pitchFamily="18" charset="0"/>
                          <a:ea typeface="+mn-ea"/>
                          <a:cs typeface="Arial" panose="020B0604020202020204" pitchFamily="34" charset="0"/>
                        </a:rPr>
                        <a:t>Công</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 </a:t>
                      </a:r>
                      <a:r>
                        <a:rPr kumimoji="0" lang="en-US" sz="3000" b="1" i="0" u="sng" strike="noStrike" kern="1200" cap="none" spc="0" normalizeH="0" baseline="0" dirty="0" err="1">
                          <a:ln>
                            <a:noFill/>
                          </a:ln>
                          <a:solidFill>
                            <a:srgbClr val="FF0000"/>
                          </a:solidFill>
                          <a:effectLst/>
                          <a:uLnTx/>
                          <a:uFillTx/>
                          <a:latin typeface="UTM Khuccamta" panose="02040603050506020204" pitchFamily="18" charset="0"/>
                          <a:ea typeface="+mn-ea"/>
                          <a:cs typeface="Arial" panose="020B0604020202020204" pitchFamily="34" charset="0"/>
                        </a:rPr>
                        <a:t>nghệ</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Lựa chọn được vật liệu làm </a:t>
                      </a:r>
                      <a:r>
                        <a:rPr kumimoji="0" lang="en-US" sz="3000" b="1" i="0" u="none" strike="noStrike" kern="1200" cap="none" spc="0" normalizeH="0" baseline="0" dirty="0">
                          <a:ln>
                            <a:noFill/>
                          </a:ln>
                          <a:solidFill>
                            <a:prstClr val="black"/>
                          </a:solidFill>
                          <a:effectLst/>
                          <a:uLnTx/>
                          <a:uFillTx/>
                          <a:ea typeface="+mn-ea"/>
                          <a:cs typeface="Arial" panose="020B0604020202020204" pitchFamily="34" charset="0"/>
                        </a:rPr>
                        <a:t>ĐDHT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đúng yêu cầu. Sử dụng được các dụng cụ để làm đồ dùng học tập đúng cách, an toàn. Làm được một đồ dùng học tập đơn giản theo các bước cho trước, đảm bảo yêu cầu về kĩ thuật.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40199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4576581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352828635"/>
              </p:ext>
            </p:extLst>
          </p:nvPr>
        </p:nvGraphicFramePr>
        <p:xfrm>
          <a:off x="391541" y="1673580"/>
          <a:ext cx="11530233" cy="496876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96876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Hãy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động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thực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biểu tượng của phần mềm trình chiếu và kích hoạt được bằng cách nháy chuột vào biểu tượng. Tạo được tệp trình chiếu, gõ được một vài dòng văn bản đơn giản không dấu, đưa được ảnh vào một trang chiếu, lưu và đặt được tên cho tệp trình chiếu.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Liên hệ thực tế, nhận xét về cách sử dụng thực vật và động vật của gia đình và cộng đồng địa phương. Lựa chọn và đề xuất cách sử dụng thực vật và động vật hợp lí. Chia sẻ với những người xung quanh để cùng thực hiện..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4287841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4437169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896462167"/>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96876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Đồ chơi của bé /Xe đua</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và sử dụng an toàn một số đồ chơi đơn giản phù hợp với lứa tuổi. Làm được một đồ chơi đơn giản theo hướng dẫn. Tính toán được chi phí cho một đồ chơi đơn giản </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Giải quyết được một số vấn đề thực tiễn liên quan đến đo lường</a:t>
                      </a:r>
                      <a:r>
                        <a:rPr kumimoji="0" lang="en-US" sz="2800" b="1" i="0" u="none" strike="noStrike" kern="1200" cap="none" spc="0" normalizeH="0" baseline="0" dirty="0">
                          <a:ln>
                            <a:noFill/>
                          </a:ln>
                          <a:solidFill>
                            <a:prstClr val="black"/>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liên quan đến gấp, cắt, ghép, xếp, vẽ và tạo hình trang trí.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Tạo được sản phẩm có sự tương phản của hình, khối dạng cơ bản. Tạo được màu đậm, màu nhạt ở sản phẩm bằng vật liệu sẵn có.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024171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99538156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442229782"/>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18106">
                  <a:extLst>
                    <a:ext uri="{9D8B030D-6E8A-4147-A177-3AD203B41FA5}">
                      <a16:colId xmlns:a16="http://schemas.microsoft.com/office/drawing/2014/main" val="1962638929"/>
                    </a:ext>
                  </a:extLst>
                </a:gridCol>
                <a:gridCol w="8551721">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ngày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đêm</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NXH: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Chỉ và trình bày được chiều chuyển động của Trái Đất quanh mình nó và quanh Mặt Trời trên sơ đồ và (hoặc) mô hình. Giải thích được ở mức độ đơn giản hiện tượng ngày và đêm, qua sử dụng mô hình hoặc video.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Tạo được sản phẩm có sự tương phản của hình, khối dạng cơ bản. Thể hiện được chi tiết hoặc hình ảnh trọng tâm ở sản phẩm.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1735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E2B957-E2A1-4152-BAF8-C9FC20DEF0BE}"/>
              </a:ext>
            </a:extLst>
          </p:cNvPr>
          <p:cNvSpPr txBox="1"/>
          <p:nvPr/>
        </p:nvSpPr>
        <p:spPr>
          <a:xfrm>
            <a:off x="2727187" y="2597111"/>
            <a:ext cx="7173438" cy="1340688"/>
          </a:xfrm>
          <a:prstGeom prst="rect">
            <a:avLst/>
          </a:prstGeom>
          <a:noFill/>
        </p:spPr>
        <p:txBody>
          <a:bodyPr wrap="none" lIns="0" tIns="0" rIns="0" bIns="0" rtlCol="0">
            <a:spAutoFit/>
          </a:bodyPr>
          <a:lstStyle/>
          <a:p>
            <a:pPr algn="ctr">
              <a:lnSpc>
                <a:spcPct val="121000"/>
              </a:lnSpc>
            </a:pPr>
            <a:r>
              <a:rPr lang="en-US" sz="4400" b="1" dirty="0">
                <a:solidFill>
                  <a:schemeClr val="bg1"/>
                </a:solidFill>
                <a:latin typeface="UTM Khuccamta" panose="02040603050506020204" pitchFamily="18" charset="0"/>
                <a:ea typeface="Segoe UI Black" panose="020B0A02040204020203" pitchFamily="34" charset="0"/>
              </a:rPr>
              <a:t>SỞ GIÁO DỤC VÀ ĐÀO TẠO</a:t>
            </a:r>
          </a:p>
          <a:p>
            <a:pPr algn="ctr">
              <a:lnSpc>
                <a:spcPct val="121000"/>
              </a:lnSpc>
            </a:pPr>
            <a:r>
              <a:rPr lang="en-US" sz="2800" b="1" i="1" dirty="0">
                <a:solidFill>
                  <a:schemeClr val="bg1"/>
                </a:solidFill>
                <a:latin typeface="Times New Roman" panose="02020603050405020304" pitchFamily="18" charset="0"/>
                <a:cs typeface="Times New Roman" panose="02020603050405020304" pitchFamily="18" charset="0"/>
              </a:rPr>
              <a:t>XIN CHÂN THÀNH CẢM </a:t>
            </a:r>
            <a:r>
              <a:rPr lang="vi-VN" sz="2800" b="1" i="1" dirty="0">
                <a:solidFill>
                  <a:schemeClr val="bg1"/>
                </a:solidFill>
                <a:latin typeface="Times New Roman" panose="02020603050405020304" pitchFamily="18" charset="0"/>
                <a:cs typeface="Times New Roman" panose="02020603050405020304" pitchFamily="18" charset="0"/>
              </a:rPr>
              <a:t>Ơ</a:t>
            </a:r>
            <a:r>
              <a:rPr lang="en-US" sz="2800" b="1" i="1" dirty="0">
                <a:solidFill>
                  <a:schemeClr val="bg1"/>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33726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3580834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394862965"/>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Mô</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ngày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đêm</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 (Lớp 2)</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dạng được khối cầu thông qua việc sử dụng vật thật. Giải quyết được một số vấn đề thực tiễn đơn giản liên quan đến hình khối đã học.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toàn. Làm được một đồ dùng học tập đơn giản theo các bước cho trước, đảm bảo yêu cầu về kĩ thuật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132320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51346363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613254688"/>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1983600">
                  <a:extLst>
                    <a:ext uri="{9D8B030D-6E8A-4147-A177-3AD203B41FA5}">
                      <a16:colId xmlns:a16="http://schemas.microsoft.com/office/drawing/2014/main" val="1962638929"/>
                    </a:ext>
                  </a:extLst>
                </a:gridCol>
                <a:gridCol w="8586227">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Đồng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hồ</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chữ</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số</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La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Mã</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chữ số La Mã và viết được các số tự nhiên trong phạm vi 20 bằng cách sử dụng chữ số La Mã. Sử dụng được compa để vẽ đường tròn. Đọc được giờ chính xác đến 5 phút và từng phút trên đồng hồ.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Tạo được sản phẩm có hình, khối dạng cơ bản. Thể hiện được chi tiết hoặc hình ảnh trọng tâm ở sản phẩm. Vận dụng được sự khác nhau của chấm, đường hướng của nét để trang trí sản phẩm.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073048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619414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317589125"/>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Đồng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hồ</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chữ</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số</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La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Mã</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 các bước cho trước, đảm bảo yêu cầu về kĩ thuật.</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57617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29651050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27605614"/>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Chia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phần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bằng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nhau</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về 1 2 ; 1 3 ; … ; 1 9 thông qua các hình ảnh trực quan. Xác định được 1 2 ; 1 3 ; … ; 1 9 của một nhóm đồ vật (đối tượng) bằng việc chia thành các phần đều nhau.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Hiểu được một số thao tác, công đoạn cơ bản để làm nên sản phẩm. Thể hiện được chi tiết hoặc hình ảnh trọng tâm ở sản phẩm.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3950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3</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83545441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651282958"/>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Chia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phần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bằng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nhau</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các bước cho trước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đảm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bảo</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yêu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cầu</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về</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kĩ</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thuật</a:t>
                      </a:r>
                      <a:r>
                        <a:rPr lang="en-US" sz="3200" dirty="0">
                          <a:solidFill>
                            <a:schemeClr val="tx1"/>
                          </a:solidFill>
                        </a:rPr>
                        <a:t>.</a:t>
                      </a: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47290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9221</TotalTime>
  <Words>5024</Words>
  <Application>Microsoft Office PowerPoint</Application>
  <PresentationFormat>Widescreen</PresentationFormat>
  <Paragraphs>347</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教育部標準宋體UN</vt:lpstr>
      <vt:lpstr>UTM Azuki</vt:lpstr>
      <vt:lpstr>UTM Avo</vt:lpstr>
      <vt:lpstr>Arial</vt:lpstr>
      <vt:lpstr>微软雅黑</vt:lpstr>
      <vt:lpstr>UTM Alberta Heavy</vt:lpstr>
      <vt:lpstr>等线</vt:lpstr>
      <vt:lpstr>UTM Khuccamta</vt:lpstr>
      <vt:lpstr>思源宋体 CN Light</vt:lpstr>
      <vt:lpstr>Times New Roman</vt:lpstr>
      <vt:lpstr>UTM 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Tran Hang</cp:lastModifiedBy>
  <cp:revision>223</cp:revision>
  <dcterms:created xsi:type="dcterms:W3CDTF">2017-10-03T14:23:00Z</dcterms:created>
  <dcterms:modified xsi:type="dcterms:W3CDTF">2023-08-29T07:34:24Z</dcterms:modified>
  <cp:category>更多资源关注@好教师</cp:category>
</cp:coreProperties>
</file>