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1700" r:id="rId2"/>
    <p:sldId id="1783" r:id="rId3"/>
    <p:sldId id="1794" r:id="rId4"/>
    <p:sldId id="1792" r:id="rId5"/>
    <p:sldId id="1795" r:id="rId6"/>
    <p:sldId id="1796" r:id="rId7"/>
    <p:sldId id="1797" r:id="rId8"/>
    <p:sldId id="1798" r:id="rId9"/>
    <p:sldId id="1799" r:id="rId10"/>
    <p:sldId id="1800" r:id="rId11"/>
    <p:sldId id="1801" r:id="rId12"/>
    <p:sldId id="1802" r:id="rId13"/>
    <p:sldId id="1803" r:id="rId14"/>
    <p:sldId id="1804" r:id="rId15"/>
    <p:sldId id="1805" r:id="rId16"/>
    <p:sldId id="1806" r:id="rId17"/>
    <p:sldId id="1807" r:id="rId18"/>
    <p:sldId id="1808" r:id="rId19"/>
    <p:sldId id="1809" r:id="rId20"/>
    <p:sldId id="1752" r:id="rId21"/>
  </p:sldIdLst>
  <p:sldSz cx="12192000" cy="6858000"/>
  <p:notesSz cx="7104063" cy="10234613"/>
  <p:embeddedFontLst>
    <p:embeddedFont>
      <p:font typeface="等线" panose="02010600030101010101" pitchFamily="2" charset="-122"/>
      <p:regular r:id="rId23"/>
      <p:bold r:id="rId24"/>
    </p:embeddedFont>
    <p:embeddedFont>
      <p:font typeface="微软雅黑" panose="020B0503020204020204" pitchFamily="34" charset="-122"/>
      <p:regular r:id="rId25"/>
      <p:bold r:id="rId26"/>
    </p:embeddedFont>
    <p:embeddedFont>
      <p:font typeface="UTM Alberta Heavy" panose="02040603050506020204" pitchFamily="18" charset="0"/>
      <p:regular r:id="rId27"/>
    </p:embeddedFont>
    <p:embeddedFont>
      <p:font typeface="UTM Avo" panose="02040603050506020204" pitchFamily="18" charset="0"/>
      <p:regular r:id="rId28"/>
      <p:bold r:id="rId29"/>
      <p:italic r:id="rId30"/>
      <p:boldItalic r:id="rId31"/>
    </p:embeddedFont>
    <p:embeddedFont>
      <p:font typeface="UTM Azuki" panose="02040603050506020204" pitchFamily="18" charset="0"/>
      <p:regular r:id="rId32"/>
    </p:embeddedFont>
    <p:embeddedFont>
      <p:font typeface="UTM Impact" panose="02040603050506020204" pitchFamily="18" charset="0"/>
      <p:regular r:id="rId33"/>
    </p:embeddedFont>
    <p:embeddedFont>
      <p:font typeface="UTM Khuccamta" panose="02040603050506020204" pitchFamily="18" charset="0"/>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03A"/>
    <a:srgbClr val="184C40"/>
    <a:srgbClr val="F4F4F4"/>
    <a:srgbClr val="7DB7DF"/>
    <a:srgbClr val="DAE3DD"/>
    <a:srgbClr val="D6D100"/>
    <a:srgbClr val="B0AC00"/>
    <a:srgbClr val="1C593A"/>
    <a:srgbClr val="385723"/>
    <a:srgbClr val="FAD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Kiểu Sáng 1 - Màu chủ đề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Kiểu Trung bình 4 - Màu chủ đề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3" d="100"/>
          <a:sy n="83" d="100"/>
        </p:scale>
        <p:origin x="393" y="5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2E3766E-E16A-426A-B2D4-CA07D27E3A8F}" type="datetimeFigureOut">
              <a:rPr lang="zh-CN" altLang="en-US" smtClean="0"/>
              <a:t>2023/8/28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DFE0B6-4946-466C-AEAA-B3A72448F18D}" type="slidenum">
              <a:rPr lang="zh-CN" altLang="en-US" smtClean="0"/>
              <a:t>‹#›</a:t>
            </a:fld>
            <a:endParaRPr lang="zh-CN" altLang="en-US"/>
          </a:p>
        </p:txBody>
      </p:sp>
    </p:spTree>
    <p:extLst>
      <p:ext uri="{BB962C8B-B14F-4D97-AF65-F5344CB8AC3E}">
        <p14:creationId xmlns:p14="http://schemas.microsoft.com/office/powerpoint/2010/main" val="76352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F4264-1FB4-4FC9-830B-F4BA305A2AEF}" type="slidenum">
              <a:rPr lang="en-US" smtClean="0"/>
              <a:t>20</a:t>
            </a:fld>
            <a:endParaRPr lang="en-US"/>
          </a:p>
        </p:txBody>
      </p:sp>
    </p:spTree>
    <p:extLst>
      <p:ext uri="{BB962C8B-B14F-4D97-AF65-F5344CB8AC3E}">
        <p14:creationId xmlns:p14="http://schemas.microsoft.com/office/powerpoint/2010/main" val="215172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6.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3" descr="e3">
            <a:extLst>
              <a:ext uri="{FF2B5EF4-FFF2-40B4-BE49-F238E27FC236}">
                <a16:creationId xmlns:a16="http://schemas.microsoft.com/office/drawing/2014/main" id="{E72E1A03-68C4-BD3C-C360-FD665D120EFB}"/>
              </a:ext>
            </a:extLst>
          </p:cNvPr>
          <p:cNvPicPr>
            <a:picLocks noChangeAspect="1"/>
          </p:cNvPicPr>
          <p:nvPr/>
        </p:nvPicPr>
        <p:blipFill rotWithShape="1">
          <a:blip r:embed="rId2"/>
          <a:srcRect b="48335"/>
          <a:stretch/>
        </p:blipFill>
        <p:spPr>
          <a:xfrm rot="5400000">
            <a:off x="-1183368" y="3865928"/>
            <a:ext cx="3611144" cy="1244410"/>
          </a:xfrm>
          <a:prstGeom prst="rect">
            <a:avLst/>
          </a:prstGeom>
        </p:spPr>
      </p:pic>
      <p:pic>
        <p:nvPicPr>
          <p:cNvPr id="3" name="图片 16">
            <a:extLst>
              <a:ext uri="{FF2B5EF4-FFF2-40B4-BE49-F238E27FC236}">
                <a16:creationId xmlns:a16="http://schemas.microsoft.com/office/drawing/2014/main" id="{38AAB4A6-ED7C-3510-D7EA-F82E16191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4284" y="3624942"/>
            <a:ext cx="5845127" cy="3896751"/>
          </a:xfrm>
          <a:prstGeom prst="rect">
            <a:avLst/>
          </a:prstGeom>
        </p:spPr>
      </p:pic>
      <p:sp>
        <p:nvSpPr>
          <p:cNvPr id="4" name="椭圆 13">
            <a:extLst>
              <a:ext uri="{FF2B5EF4-FFF2-40B4-BE49-F238E27FC236}">
                <a16:creationId xmlns:a16="http://schemas.microsoft.com/office/drawing/2014/main" id="{6BC55FEE-19A1-2A8D-8972-23FE99486168}"/>
              </a:ext>
            </a:extLst>
          </p:cNvPr>
          <p:cNvSpPr/>
          <p:nvPr/>
        </p:nvSpPr>
        <p:spPr>
          <a:xfrm>
            <a:off x="10618763" y="1807030"/>
            <a:ext cx="985409" cy="936506"/>
          </a:xfrm>
          <a:prstGeom prst="ellipse">
            <a:avLst/>
          </a:prstGeom>
          <a:solidFill>
            <a:srgbClr val="27773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教育部標準宋體UN" panose="02010604000101010101" pitchFamily="2" charset="-120"/>
              <a:ea typeface="字魂35号-经典雅黑" panose="00000500000000000000" pitchFamily="2" charset="-122"/>
              <a:sym typeface="教育部標準宋體UN" panose="02010604000101010101" pitchFamily="2" charset="-120"/>
            </a:endParaRPr>
          </a:p>
        </p:txBody>
      </p:sp>
      <p:grpSp>
        <p:nvGrpSpPr>
          <p:cNvPr id="5" name="组合 13">
            <a:extLst>
              <a:ext uri="{FF2B5EF4-FFF2-40B4-BE49-F238E27FC236}">
                <a16:creationId xmlns:a16="http://schemas.microsoft.com/office/drawing/2014/main" id="{87FD7C49-39ED-DFE1-FF78-4834E34EAFF2}"/>
              </a:ext>
            </a:extLst>
          </p:cNvPr>
          <p:cNvGrpSpPr/>
          <p:nvPr/>
        </p:nvGrpSpPr>
        <p:grpSpPr>
          <a:xfrm>
            <a:off x="1464742" y="6181181"/>
            <a:ext cx="1160365" cy="141965"/>
            <a:chOff x="2584573" y="4946065"/>
            <a:chExt cx="1160365" cy="141965"/>
          </a:xfrm>
        </p:grpSpPr>
        <p:cxnSp>
          <p:nvCxnSpPr>
            <p:cNvPr id="6" name="直接连接符 8">
              <a:extLst>
                <a:ext uri="{FF2B5EF4-FFF2-40B4-BE49-F238E27FC236}">
                  <a16:creationId xmlns:a16="http://schemas.microsoft.com/office/drawing/2014/main" id="{131189DD-646A-4291-2BDC-2A73415F57E3}"/>
                </a:ext>
              </a:extLst>
            </p:cNvPr>
            <p:cNvCxnSpPr/>
            <p:nvPr/>
          </p:nvCxnSpPr>
          <p:spPr>
            <a:xfrm>
              <a:off x="2584573" y="5019540"/>
              <a:ext cx="978887" cy="1"/>
            </a:xfrm>
            <a:prstGeom prst="line">
              <a:avLst/>
            </a:prstGeom>
            <a:ln w="38100" cap="rnd">
              <a:gradFill flip="none" rotWithShape="1">
                <a:gsLst>
                  <a:gs pos="0">
                    <a:schemeClr val="bg1"/>
                  </a:gs>
                  <a:gs pos="100000">
                    <a:srgbClr val="01001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矩形 12">
              <a:extLst>
                <a:ext uri="{FF2B5EF4-FFF2-40B4-BE49-F238E27FC236}">
                  <a16:creationId xmlns:a16="http://schemas.microsoft.com/office/drawing/2014/main" id="{75A84FD2-1576-2239-7CF6-B80D486F7195}"/>
                </a:ext>
              </a:extLst>
            </p:cNvPr>
            <p:cNvSpPr/>
            <p:nvPr/>
          </p:nvSpPr>
          <p:spPr>
            <a:xfrm rot="2592937">
              <a:off x="3602973" y="4946065"/>
              <a:ext cx="141965" cy="14196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grpSp>
      <p:grpSp>
        <p:nvGrpSpPr>
          <p:cNvPr id="8" name="组合 14">
            <a:extLst>
              <a:ext uri="{FF2B5EF4-FFF2-40B4-BE49-F238E27FC236}">
                <a16:creationId xmlns:a16="http://schemas.microsoft.com/office/drawing/2014/main" id="{2F574302-BD32-FCB3-EE25-42670EFCE482}"/>
              </a:ext>
            </a:extLst>
          </p:cNvPr>
          <p:cNvGrpSpPr/>
          <p:nvPr/>
        </p:nvGrpSpPr>
        <p:grpSpPr>
          <a:xfrm flipH="1">
            <a:off x="9629665" y="6144827"/>
            <a:ext cx="1160365" cy="141965"/>
            <a:chOff x="2584573" y="4946065"/>
            <a:chExt cx="1160365" cy="141965"/>
          </a:xfrm>
        </p:grpSpPr>
        <p:cxnSp>
          <p:nvCxnSpPr>
            <p:cNvPr id="9" name="直接连接符 15">
              <a:extLst>
                <a:ext uri="{FF2B5EF4-FFF2-40B4-BE49-F238E27FC236}">
                  <a16:creationId xmlns:a16="http://schemas.microsoft.com/office/drawing/2014/main" id="{F0AF831E-3A31-987E-42CE-812B2EFE8893}"/>
                </a:ext>
              </a:extLst>
            </p:cNvPr>
            <p:cNvCxnSpPr/>
            <p:nvPr/>
          </p:nvCxnSpPr>
          <p:spPr>
            <a:xfrm>
              <a:off x="2584573" y="5019540"/>
              <a:ext cx="978887" cy="1"/>
            </a:xfrm>
            <a:prstGeom prst="line">
              <a:avLst/>
            </a:prstGeom>
            <a:ln w="38100" cap="rnd">
              <a:gradFill flip="none" rotWithShape="1">
                <a:gsLst>
                  <a:gs pos="0">
                    <a:schemeClr val="bg1"/>
                  </a:gs>
                  <a:gs pos="100000">
                    <a:srgbClr val="01001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矩形 16">
              <a:extLst>
                <a:ext uri="{FF2B5EF4-FFF2-40B4-BE49-F238E27FC236}">
                  <a16:creationId xmlns:a16="http://schemas.microsoft.com/office/drawing/2014/main" id="{B96155E4-AA26-6C24-B3E5-EC95ADB89B84}"/>
                </a:ext>
              </a:extLst>
            </p:cNvPr>
            <p:cNvSpPr/>
            <p:nvPr/>
          </p:nvSpPr>
          <p:spPr>
            <a:xfrm rot="2592937">
              <a:off x="3602973" y="4946065"/>
              <a:ext cx="141965" cy="14196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grpSp>
      <p:cxnSp>
        <p:nvCxnSpPr>
          <p:cNvPr id="11" name="直接连接符 28">
            <a:extLst>
              <a:ext uri="{FF2B5EF4-FFF2-40B4-BE49-F238E27FC236}">
                <a16:creationId xmlns:a16="http://schemas.microsoft.com/office/drawing/2014/main" id="{4416DB9D-3A07-EFC1-D9EA-41079F61E814}"/>
              </a:ext>
            </a:extLst>
          </p:cNvPr>
          <p:cNvCxnSpPr/>
          <p:nvPr/>
        </p:nvCxnSpPr>
        <p:spPr>
          <a:xfrm>
            <a:off x="0" y="1268181"/>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941EA9-36C1-78EA-B3EC-F74C3FEC4787}"/>
              </a:ext>
            </a:extLst>
          </p:cNvPr>
          <p:cNvSpPr txBox="1"/>
          <p:nvPr/>
        </p:nvSpPr>
        <p:spPr>
          <a:xfrm>
            <a:off x="1558560" y="403719"/>
            <a:ext cx="9794240" cy="553998"/>
          </a:xfrm>
          <a:prstGeom prst="rect">
            <a:avLst/>
          </a:prstGeom>
          <a:noFill/>
        </p:spPr>
        <p:txBody>
          <a:bodyPr wrap="square" rtlCol="0">
            <a:spAutoFit/>
          </a:bodyPr>
          <a:lstStyle/>
          <a:p>
            <a:pPr algn="ctr"/>
            <a:r>
              <a:rPr lang="en-GB" sz="3000" dirty="0">
                <a:solidFill>
                  <a:schemeClr val="bg1"/>
                </a:solidFill>
                <a:latin typeface="UTM Impact" panose="02040603050506020204" pitchFamily="18" charset="0"/>
              </a:rPr>
              <a:t>SỞ GIÁO DỤC VÀ ĐÀO TẠO HẢI DƯƠNG</a:t>
            </a:r>
          </a:p>
        </p:txBody>
      </p:sp>
      <p:sp>
        <p:nvSpPr>
          <p:cNvPr id="14" name="TextBox 13">
            <a:extLst>
              <a:ext uri="{FF2B5EF4-FFF2-40B4-BE49-F238E27FC236}">
                <a16:creationId xmlns:a16="http://schemas.microsoft.com/office/drawing/2014/main" id="{F0EACC95-DE47-E5D2-95BD-D062B338CC94}"/>
              </a:ext>
            </a:extLst>
          </p:cNvPr>
          <p:cNvSpPr txBox="1"/>
          <p:nvPr/>
        </p:nvSpPr>
        <p:spPr>
          <a:xfrm>
            <a:off x="3413692" y="2000540"/>
            <a:ext cx="5397439" cy="830997"/>
          </a:xfrm>
          <a:prstGeom prst="rect">
            <a:avLst/>
          </a:prstGeom>
          <a:noFill/>
        </p:spPr>
        <p:txBody>
          <a:bodyPr wrap="square" rtlCol="0">
            <a:spAutoFit/>
          </a:bodyPr>
          <a:lstStyle/>
          <a:p>
            <a:pPr algn="ctr"/>
            <a:r>
              <a:rPr lang="en-GB" sz="4800" dirty="0">
                <a:ln>
                  <a:solidFill>
                    <a:schemeClr val="bg1"/>
                  </a:solidFill>
                </a:ln>
                <a:solidFill>
                  <a:srgbClr val="FFFF00"/>
                </a:solidFill>
                <a:effectLst/>
                <a:latin typeface="UTM Alberta Heavy" panose="02040603050506020204" pitchFamily="18" charset="0"/>
              </a:rPr>
              <a:t>TẬP HUẤN</a:t>
            </a:r>
          </a:p>
        </p:txBody>
      </p:sp>
      <p:sp>
        <p:nvSpPr>
          <p:cNvPr id="15" name="TextBox 14">
            <a:extLst>
              <a:ext uri="{FF2B5EF4-FFF2-40B4-BE49-F238E27FC236}">
                <a16:creationId xmlns:a16="http://schemas.microsoft.com/office/drawing/2014/main" id="{64DEE62D-838A-4E0C-B4AB-A6938AB63955}"/>
              </a:ext>
            </a:extLst>
          </p:cNvPr>
          <p:cNvSpPr txBox="1"/>
          <p:nvPr/>
        </p:nvSpPr>
        <p:spPr>
          <a:xfrm>
            <a:off x="474175" y="3132293"/>
            <a:ext cx="11420424" cy="1717265"/>
          </a:xfrm>
          <a:prstGeom prst="rect">
            <a:avLst/>
          </a:prstGeom>
          <a:noFill/>
        </p:spPr>
        <p:txBody>
          <a:bodyPr wrap="square" rtlCol="0">
            <a:spAutoFit/>
          </a:bodyPr>
          <a:lstStyle/>
          <a:p>
            <a:pPr algn="ctr">
              <a:lnSpc>
                <a:spcPct val="130000"/>
              </a:lnSpc>
            </a:pPr>
            <a:r>
              <a:rPr lang="en-GB" sz="4200" dirty="0">
                <a:ln w="3175">
                  <a:solidFill>
                    <a:srgbClr val="002060"/>
                  </a:solidFill>
                </a:ln>
                <a:solidFill>
                  <a:schemeClr val="bg1"/>
                </a:solidFill>
                <a:latin typeface="UTM Impact" panose="02040603050506020204" pitchFamily="18" charset="0"/>
              </a:rPr>
              <a:t>HƯỚNG DẪN THỰC HIỆN NỘI DUNG GIÁO DỤC STEM CẤP TIỂU HỌC</a:t>
            </a:r>
            <a:endParaRPr lang="en-GB" sz="4200" dirty="0">
              <a:ln w="3175">
                <a:solidFill>
                  <a:srgbClr val="002060"/>
                </a:solidFill>
              </a:ln>
              <a:solidFill>
                <a:schemeClr val="bg1"/>
              </a:solidFill>
              <a:effectLst/>
              <a:latin typeface="UTM Impact" panose="02040603050506020204" pitchFamily="18" charset="0"/>
            </a:endParaRPr>
          </a:p>
        </p:txBody>
      </p:sp>
      <p:sp>
        <p:nvSpPr>
          <p:cNvPr id="16" name="Google Shape;89;p1">
            <a:extLst>
              <a:ext uri="{FF2B5EF4-FFF2-40B4-BE49-F238E27FC236}">
                <a16:creationId xmlns:a16="http://schemas.microsoft.com/office/drawing/2014/main" id="{FA124749-CE27-DCBD-CA66-F735BBC5B3AE}"/>
              </a:ext>
            </a:extLst>
          </p:cNvPr>
          <p:cNvSpPr txBox="1"/>
          <p:nvPr/>
        </p:nvSpPr>
        <p:spPr>
          <a:xfrm>
            <a:off x="2851313" y="5946151"/>
            <a:ext cx="6489375" cy="492402"/>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i="1" dirty="0" err="1">
                <a:solidFill>
                  <a:prstClr val="white"/>
                </a:solidFill>
                <a:latin typeface="UTM Avo" panose="02040603050506020204" pitchFamily="18" charset="0"/>
                <a:ea typeface="#9Slide02 Noi dung rat dai" panose="02000000000000000000" pitchFamily="2" charset="0"/>
                <a:sym typeface="Arial Black"/>
              </a:rPr>
              <a:t>Hải</a:t>
            </a:r>
            <a:r>
              <a:rPr lang="en-US" sz="2600" i="1" dirty="0">
                <a:solidFill>
                  <a:prstClr val="white"/>
                </a:solidFill>
                <a:latin typeface="UTM Avo" panose="02040603050506020204" pitchFamily="18" charset="0"/>
                <a:ea typeface="#9Slide02 Noi dung rat dai" panose="02000000000000000000" pitchFamily="2" charset="0"/>
                <a:sym typeface="Arial Black"/>
              </a:rPr>
              <a:t> </a:t>
            </a:r>
            <a:r>
              <a:rPr lang="en-US" sz="2600" i="1" dirty="0" err="1">
                <a:solidFill>
                  <a:prstClr val="white"/>
                </a:solidFill>
                <a:latin typeface="UTM Avo" panose="02040603050506020204" pitchFamily="18" charset="0"/>
                <a:ea typeface="#9Slide02 Noi dung rat dai" panose="02000000000000000000" pitchFamily="2" charset="0"/>
                <a:sym typeface="Arial Black"/>
              </a:rPr>
              <a:t>Dương</a:t>
            </a:r>
            <a:r>
              <a:rPr lang="en-US" sz="2600" i="1" dirty="0">
                <a:solidFill>
                  <a:prstClr val="white"/>
                </a:solidFill>
                <a:latin typeface="UTM Avo" panose="02040603050506020204" pitchFamily="18" charset="0"/>
                <a:ea typeface="#9Slide02 Noi dung rat dai" panose="02000000000000000000" pitchFamily="2" charset="0"/>
                <a:sym typeface="Arial Black"/>
              </a:rPr>
              <a:t>, </a:t>
            </a:r>
            <a:r>
              <a:rPr lang="en-US" sz="2600" i="1" dirty="0" err="1">
                <a:solidFill>
                  <a:prstClr val="white"/>
                </a:solidFill>
                <a:latin typeface="UTM Avo" panose="02040603050506020204" pitchFamily="18" charset="0"/>
                <a:ea typeface="#9Slide02 Noi dung rat dai" panose="02000000000000000000" pitchFamily="2" charset="0"/>
                <a:sym typeface="Arial Black"/>
              </a:rPr>
              <a:t>ngày</a:t>
            </a:r>
            <a:r>
              <a:rPr lang="en-US" sz="2600" i="1" dirty="0">
                <a:solidFill>
                  <a:prstClr val="white"/>
                </a:solidFill>
                <a:latin typeface="UTM Avo" panose="02040603050506020204" pitchFamily="18" charset="0"/>
                <a:ea typeface="#9Slide02 Noi dung rat dai" panose="02000000000000000000" pitchFamily="2" charset="0"/>
                <a:sym typeface="Arial Black"/>
              </a:rPr>
              <a:t> 29 </a:t>
            </a:r>
            <a:r>
              <a:rPr lang="en-US" sz="2600" i="1" dirty="0" err="1">
                <a:solidFill>
                  <a:prstClr val="white"/>
                </a:solidFill>
                <a:latin typeface="UTM Avo" panose="02040603050506020204" pitchFamily="18" charset="0"/>
                <a:ea typeface="#9Slide02 Noi dung rat dai" panose="02000000000000000000" pitchFamily="2" charset="0"/>
                <a:sym typeface="Arial Black"/>
              </a:rPr>
              <a:t>tháng</a:t>
            </a:r>
            <a:r>
              <a:rPr lang="en-US" sz="2600" i="1" dirty="0">
                <a:solidFill>
                  <a:prstClr val="white"/>
                </a:solidFill>
                <a:latin typeface="UTM Avo" panose="02040603050506020204" pitchFamily="18" charset="0"/>
                <a:ea typeface="#9Slide02 Noi dung rat dai" panose="02000000000000000000" pitchFamily="2" charset="0"/>
                <a:sym typeface="Arial Black"/>
              </a:rPr>
              <a:t> 8 </a:t>
            </a:r>
            <a:r>
              <a:rPr lang="en-US" sz="2600" i="1" dirty="0" err="1">
                <a:solidFill>
                  <a:prstClr val="white"/>
                </a:solidFill>
                <a:latin typeface="UTM Avo" panose="02040603050506020204" pitchFamily="18" charset="0"/>
                <a:ea typeface="#9Slide02 Noi dung rat dai" panose="02000000000000000000" pitchFamily="2" charset="0"/>
                <a:sym typeface="Arial Black"/>
              </a:rPr>
              <a:t>năm</a:t>
            </a:r>
            <a:r>
              <a:rPr lang="en-US" sz="2600" i="1" dirty="0">
                <a:solidFill>
                  <a:prstClr val="white"/>
                </a:solidFill>
                <a:latin typeface="UTM Avo" panose="02040603050506020204" pitchFamily="18" charset="0"/>
                <a:ea typeface="#9Slide02 Noi dung rat dai" panose="02000000000000000000" pitchFamily="2" charset="0"/>
                <a:sym typeface="Arial Black"/>
              </a:rPr>
              <a:t> 2023</a:t>
            </a:r>
            <a:endParaRPr kumimoji="0" sz="2600" b="0" i="1" u="none" strike="noStrike" kern="1200" cap="none" spc="0" normalizeH="0" baseline="0" noProof="0" dirty="0">
              <a:ln>
                <a:noFill/>
              </a:ln>
              <a:solidFill>
                <a:srgbClr val="000000"/>
              </a:solidFill>
              <a:effectLst/>
              <a:uLnTx/>
              <a:uFillTx/>
              <a:latin typeface="UTM Avo" panose="02040603050506020204" pitchFamily="18" charset="0"/>
              <a:ea typeface="#9Slide02 Noi dung rat dai" panose="02000000000000000000" pitchFamily="2" charset="0"/>
            </a:endParaRPr>
          </a:p>
        </p:txBody>
      </p:sp>
      <p:pic>
        <p:nvPicPr>
          <p:cNvPr id="24" name="图片 8" descr="e3">
            <a:extLst>
              <a:ext uri="{FF2B5EF4-FFF2-40B4-BE49-F238E27FC236}">
                <a16:creationId xmlns:a16="http://schemas.microsoft.com/office/drawing/2014/main" id="{A2893BB4-3A58-3882-01B3-3111DFD30459}"/>
              </a:ext>
            </a:extLst>
          </p:cNvPr>
          <p:cNvPicPr>
            <a:picLocks noChangeAspect="1"/>
          </p:cNvPicPr>
          <p:nvPr/>
        </p:nvPicPr>
        <p:blipFill>
          <a:blip r:embed="rId2"/>
          <a:stretch>
            <a:fillRect/>
          </a:stretch>
        </p:blipFill>
        <p:spPr>
          <a:xfrm rot="16200000" flipH="1">
            <a:off x="10529771" y="122820"/>
            <a:ext cx="1994380" cy="1330079"/>
          </a:xfrm>
          <a:prstGeom prst="rect">
            <a:avLst/>
          </a:prstGeom>
        </p:spPr>
      </p:pic>
      <p:pic>
        <p:nvPicPr>
          <p:cNvPr id="2" name="Picture 1" descr="Diagram&#10;&#10;Description automatically generated">
            <a:extLst>
              <a:ext uri="{FF2B5EF4-FFF2-40B4-BE49-F238E27FC236}">
                <a16:creationId xmlns:a16="http://schemas.microsoft.com/office/drawing/2014/main" id="{BB6BD896-FF88-1932-1CA2-423B304854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950197" y="178223"/>
            <a:ext cx="1408527" cy="880329"/>
          </a:xfrm>
          <a:prstGeom prst="rect">
            <a:avLst/>
          </a:prstGeom>
        </p:spPr>
      </p:pic>
      <p:cxnSp>
        <p:nvCxnSpPr>
          <p:cNvPr id="17" name="直接连接符 28">
            <a:extLst>
              <a:ext uri="{FF2B5EF4-FFF2-40B4-BE49-F238E27FC236}">
                <a16:creationId xmlns:a16="http://schemas.microsoft.com/office/drawing/2014/main" id="{F4576EBC-4463-A30B-1618-890CCFBBEACD}"/>
              </a:ext>
            </a:extLst>
          </p:cNvPr>
          <p:cNvCxnSpPr/>
          <p:nvPr/>
        </p:nvCxnSpPr>
        <p:spPr>
          <a:xfrm>
            <a:off x="0" y="5573318"/>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utoShape 17">
            <a:extLst>
              <a:ext uri="{FF2B5EF4-FFF2-40B4-BE49-F238E27FC236}">
                <a16:creationId xmlns:a16="http://schemas.microsoft.com/office/drawing/2014/main" id="{3504269D-FFBD-06B3-EBAE-5F0E57727019}"/>
              </a:ext>
            </a:extLst>
          </p:cNvPr>
          <p:cNvSpPr>
            <a:spLocks noChangeAspect="1" noChangeArrowheads="1"/>
          </p:cNvSpPr>
          <p:nvPr/>
        </p:nvSpPr>
        <p:spPr bwMode="auto">
          <a:xfrm rot="18909463">
            <a:off x="700984" y="152192"/>
            <a:ext cx="1305301" cy="1257426"/>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4024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p:cTn id="7" dur="6000" fill="hold"/>
                                        <p:tgtEl>
                                          <p:spTgt spid="22"/>
                                        </p:tgtEl>
                                        <p:attrNameLst>
                                          <p:attrName>ppt_w</p:attrName>
                                        </p:attrNameLst>
                                      </p:cBhvr>
                                      <p:tavLst>
                                        <p:tav tm="0">
                                          <p:val>
                                            <p:fltVal val="0"/>
                                          </p:val>
                                        </p:tav>
                                        <p:tav tm="100000">
                                          <p:val>
                                            <p:strVal val="#ppt_w"/>
                                          </p:val>
                                        </p:tav>
                                      </p:tavLst>
                                    </p:anim>
                                    <p:anim calcmode="lin" valueType="num">
                                      <p:cBhvr>
                                        <p:cTn id="8" dur="6000" fill="hold"/>
                                        <p:tgtEl>
                                          <p:spTgt spid="22"/>
                                        </p:tgtEl>
                                        <p:attrNameLst>
                                          <p:attrName>ppt_h</p:attrName>
                                        </p:attrNameLst>
                                      </p:cBhvr>
                                      <p:tavLst>
                                        <p:tav tm="0">
                                          <p:val>
                                            <p:fltVal val="0"/>
                                          </p:val>
                                        </p:tav>
                                        <p:tav tm="100000">
                                          <p:val>
                                            <p:strVal val="#ppt_h"/>
                                          </p:val>
                                        </p:tav>
                                      </p:tavLst>
                                    </p:anim>
                                    <p:animEffect transition="in" filter="fade">
                                      <p:cBhvr>
                                        <p:cTn id="9" dur="6000"/>
                                        <p:tgtEl>
                                          <p:spTgt spid="22"/>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22"/>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22"/>
                                        </p:tgtEl>
                                        <p:attrNameLst>
                                          <p:attrName>ppt_w</p:attrName>
                                        </p:attrNameLst>
                                      </p:cBhvr>
                                      <p:tavLst>
                                        <p:tav tm="0">
                                          <p:val>
                                            <p:strVal val="ppt_w"/>
                                          </p:val>
                                        </p:tav>
                                        <p:tav tm="100000">
                                          <p:val>
                                            <p:fltVal val="0"/>
                                          </p:val>
                                        </p:tav>
                                      </p:tavLst>
                                    </p:anim>
                                    <p:anim calcmode="lin" valueType="num">
                                      <p:cBhvr>
                                        <p:cTn id="14" dur="6000"/>
                                        <p:tgtEl>
                                          <p:spTgt spid="22"/>
                                        </p:tgtEl>
                                        <p:attrNameLst>
                                          <p:attrName>ppt_h</p:attrName>
                                        </p:attrNameLst>
                                      </p:cBhvr>
                                      <p:tavLst>
                                        <p:tav tm="0">
                                          <p:val>
                                            <p:strVal val="ppt_h"/>
                                          </p:val>
                                        </p:tav>
                                        <p:tav tm="100000">
                                          <p:val>
                                            <p:fltVal val="0"/>
                                          </p:val>
                                        </p:tav>
                                      </p:tavLst>
                                    </p:anim>
                                    <p:animEffect transition="out" filter="fade">
                                      <p:cBhvr>
                                        <p:cTn id="15" dur="6000"/>
                                        <p:tgtEl>
                                          <p:spTgt spid="22"/>
                                        </p:tgtEl>
                                      </p:cBhvr>
                                    </p:animEffect>
                                    <p:set>
                                      <p:cBhvr>
                                        <p:cTn id="16" dur="1" fill="hold">
                                          <p:stCondLst>
                                            <p:cond delay="5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87207898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061894055"/>
              </p:ext>
            </p:extLst>
          </p:nvPr>
        </p:nvGraphicFramePr>
        <p:xfrm>
          <a:off x="391541" y="1673580"/>
          <a:ext cx="11530233" cy="509016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dạng được hình tam giác thông qua việc sử dụng bộ đồ dùng học tập cá nhân hoặc vật thật. Nhận biết và thực hiện được việc lắp ghép, xếp hình gắn với sử dụng bộ đồ dùng học tập cá nhân hoặc vật thật. Thực hiện được việc đo độ dài bằng thước thẳng với đơn vị đo là xăng-ti-mét (cm).</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764023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77723459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012877103"/>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Tờ</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lịch</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sáng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tạo</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Nhận biết được mỗi tuần lễ có 7 ngày và tên gọi, thứ tự các ngày trong tuần lễ. Giải quyết được một số vấn đề thực tiễn đơn giản liên quan đến xem lịch. Đếm, đọc, viết được các số trong phạm vi 10.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Thực hiện được các bước trong thực hành tạo ra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Sử dụng được chấm, nét, màu sắc khác nhau để trang trí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Trưng bày, chia sẻ được cảm nhận về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Biết chia sẻ ý định sử dụng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Biết cách sử dụng công cụ phù hợp với vật liệu và an toàn trong thực hành, sáng tạo.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Đặt được câu hỏi để tìm hiểu về một số đồ dùng, thiết bị trong gia </a:t>
                      </a:r>
                      <a:r>
                        <a:rPr kumimoji="0" lang="en-US" sz="26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đình</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745227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54814270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524743736"/>
              </p:ext>
            </p:extLst>
          </p:nvPr>
        </p:nvGraphicFramePr>
        <p:xfrm>
          <a:off x="391541" y="1673580"/>
          <a:ext cx="11530233" cy="51511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Chong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chóng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gió</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Mô tả được một số hiện tượng thời tiết: nắng, mưa, nóng, lạnh, gió,... ở mức độ đơn giản. Nêu được sự cần thiết phải theo dõi dự báo thời tiết hàng ngày.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Thực hiện được các bước trong thực hành tạo ra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Sử dụng được vật liệu sẵn có để thực hành, sáng tạo. Trưng bày, chia sẻ được cảm nhận về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Biết chia sẻ ý định sử dụng sản phẩm. Biết cách sử dụng công cụ phù hợp với vật liệu và an toàn trong thực hành, sáng tạo. Sử dụng được chấm, nét, màu sắc khác nhau để trang trí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Nhận dạng được hình vuông, hình tròn, hình tam giác, thông qua đồ dùng cá nhân hay vật thật</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345694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86695807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989968337"/>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Đồng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hồ</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12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giờ</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đọc giờ đúng trên đồng hồ. Giải quyết được một số vấn đề thực tiễn đơn giản liên quan đến đọc giờ đúng.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Thực hiện được các bước trong thực hành tạo ra sản phẩm. Sử dụng được vật liệu sẵn có để thực hành, sáng tạo. Biết chia sẻ ý định sử dụng sản phẩm. Biết cách sử dụng công cụ phù hợp với vật liệu và an toàn trong thực hành, sáng tạo</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553741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09850276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691026721"/>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451175">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Khung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cửa</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sổ</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kể</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chuyện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ngày</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đêm</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Mô tả được bầu trời ban ngày và ban đêm qua quan sát thực tế, tranh ảnh hoặc video. So sánh được ở mức độ đơn giản bầu trời ban ngày và ban đêm; bầu trời ban đêm vào các ngày khác nhau (nhìn thấy hay không nhìn thấy Mặt Trăng và các vì sao).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hiện được các bước trong thực hành tạo ra </a:t>
                      </a:r>
                      <a:r>
                        <a:rPr kumimoji="0" lang="en-US" sz="2800" b="1" i="0" u="none" strike="noStrike" kern="1200" cap="none" spc="0" normalizeH="0" baseline="0" dirty="0">
                          <a:ln>
                            <a:noFill/>
                          </a:ln>
                          <a:solidFill>
                            <a:prstClr val="black"/>
                          </a:solidFill>
                          <a:effectLst/>
                          <a:uLnTx/>
                          <a:uFillTx/>
                          <a:ea typeface="+mn-ea"/>
                          <a:cs typeface="Arial" panose="020B0604020202020204" pitchFamily="34" charset="0"/>
                        </a:rPr>
                        <a:t>SP</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Sử dụng được vật liệu sẵn có để thực hành, sáng tạo. Biết chia sẻ ý định sử dụng </a:t>
                      </a:r>
                      <a:r>
                        <a:rPr kumimoji="0" lang="en-US" sz="2800" b="1" i="0" u="none" strike="noStrike" kern="1200" cap="none" spc="0" normalizeH="0" baseline="0" dirty="0">
                          <a:ln>
                            <a:noFill/>
                          </a:ln>
                          <a:solidFill>
                            <a:prstClr val="black"/>
                          </a:solidFill>
                          <a:effectLst/>
                          <a:uLnTx/>
                          <a:uFillTx/>
                          <a:ea typeface="+mn-ea"/>
                          <a:cs typeface="Arial" panose="020B0604020202020204" pitchFamily="34" charset="0"/>
                        </a:rPr>
                        <a:t>SP</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Biết cách sử dụng công cụ phù hợp với vật liệu và an toàn trong thực hành, sáng tạo.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712982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88644575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632009605"/>
              </p:ext>
            </p:extLst>
          </p:nvPr>
        </p:nvGraphicFramePr>
        <p:xfrm>
          <a:off x="391541" y="1673580"/>
          <a:ext cx="11530233" cy="45720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474178">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Khung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cửa</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sổ</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kể</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chuyện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ngày</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đêm</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biết được vị trí, định hướng trong không gian: trên - dưới, phải - trái, trước - sau, ở giữa. Nhận dạng được hình vuông, hình tròn, hình tam giác, hình chữ nhật thông qua việc sử dụng bộ đồ dùng học tập cá nhân hoặc vật thật</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8280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10164618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790018432"/>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Cột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đèn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hiệu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giao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thông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vị trí, định hướng trong không gian: trên - dưới, phải - trái, trước - sau, ở giữa. Nhận dạng được khối lập phương, khối hộp chữ nhật thông qua việc sử dụng bộ đồ dùng học tập cá nhân hoặc vật thật.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Thực hiện được các bước trong thực hành tạo ra sản phẩm. Sử dụng được vật liệu sẵn có để thực hành, sáng tạo. Trưng bày, chia sẻ được cảm nhận về sản phẩm. Biết cách sử dụng công cụ phù hợp với vật liệu và an toàn trong thực hành, sáng tạo.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96491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89189973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65466402"/>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Cột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đèn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hiệu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giao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thông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biết được một số tình huống nguy hiểm, các rủi ro có thể xảy ra trên đường và nêu được cách phòng tránh thông qua quan sát thực tế cuộc sống hằng ngày và tranh ảnh hoặc video. Nói được tên và ý nghĩa của một số biển báo và đèn hiệu giao thông.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987647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21654043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793475553"/>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3857">
                  <a:extLst>
                    <a:ext uri="{9D8B030D-6E8A-4147-A177-3AD203B41FA5}">
                      <a16:colId xmlns:a16="http://schemas.microsoft.com/office/drawing/2014/main" val="1962638929"/>
                    </a:ext>
                  </a:extLst>
                </a:gridCol>
                <a:gridCol w="8545970">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Chậu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tự</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chế</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Nêu được việc làm phù hợp để chăm sóc, bảo vệ cây trồng. Làm được một số việc phù hợp để chăm sóc, bảo vệ cây trồng ở trường hoặc ở nhà.</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Thực hiện được các bước trong thực hành tạo ra sản phẩm. Sử dụng được vật liệu sẵn có để thực hành, sáng tạo. Biết chia sẻ ý định sử dụng sản phẩm. Biết cách sử dụng công cụ phù hợp với vật liệu và an toàn trong thực hành, sáng tạo.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Nhận biết được đơn vị đo độ dài: cm (xăng-ti-mét); đọc và viết được số đo độ dài trong phạm vi 100 cm</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013456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61019371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564956274"/>
              </p:ext>
            </p:extLst>
          </p:nvPr>
        </p:nvGraphicFramePr>
        <p:xfrm>
          <a:off x="391541" y="1673580"/>
          <a:ext cx="11530233" cy="5047894"/>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3857">
                  <a:extLst>
                    <a:ext uri="{9D8B030D-6E8A-4147-A177-3AD203B41FA5}">
                      <a16:colId xmlns:a16="http://schemas.microsoft.com/office/drawing/2014/main" val="1962638929"/>
                    </a:ext>
                  </a:extLst>
                </a:gridCol>
                <a:gridCol w="8545970">
                  <a:extLst>
                    <a:ext uri="{9D8B030D-6E8A-4147-A177-3AD203B41FA5}">
                      <a16:colId xmlns:a16="http://schemas.microsoft.com/office/drawing/2014/main" val="3029588760"/>
                    </a:ext>
                  </a:extLst>
                </a:gridCol>
              </a:tblGrid>
              <a:tr h="5047894">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Mô hình vận động và nghỉ ngơi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dirty="0">
                          <a:ln>
                            <a:noFill/>
                          </a:ln>
                          <a:solidFill>
                            <a:prstClr val="black"/>
                          </a:solidFill>
                          <a:effectLst/>
                          <a:uLnTx/>
                          <a:uFillTx/>
                          <a:ea typeface="+mn-ea"/>
                          <a:cs typeface="Arial" panose="020B0604020202020204" pitchFamily="34" charset="0"/>
                        </a:rPr>
                        <a:t>T</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NXH:</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 Xác định được các </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HĐ</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 vận động và nghỉ ngơi có lợi cho sức khoẻ qua quan sát tranh ảnh hoặc video; liên hệ với những </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HĐ </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hằng ngày của bản thân và đưa ra được </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HĐ </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nào cần dành nhiều thời gian để cơ thể khoẻ mạnh. </a:t>
                      </a:r>
                      <a:endPar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Mĩ thuật</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 Thực hiện được các bước trong thực hành tạo ra </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SP</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 Sử dụng được vật liệu sẵn có để thực hành, sáng tạo. Trưng bày, chia sẻ được cảm nhận về </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SP</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 Biết cách sử dụng công cụ phù hợp với vật liệu và an toàn trong thực hành, sáng tạo. </a:t>
                      </a:r>
                      <a:endPar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Toán</a:t>
                      </a:r>
                      <a:r>
                        <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500" b="1" i="0" u="none" strike="noStrike" kern="1200" cap="none" spc="0" normalizeH="0" baseline="0" dirty="0">
                          <a:ln>
                            <a:noFill/>
                          </a:ln>
                          <a:solidFill>
                            <a:prstClr val="black"/>
                          </a:solidFill>
                          <a:effectLst/>
                          <a:uLnTx/>
                          <a:uFillTx/>
                          <a:latin typeface="+mn-lt"/>
                          <a:ea typeface="+mn-ea"/>
                          <a:cs typeface="Arial" panose="020B0604020202020204" pitchFamily="34" charset="0"/>
                        </a:rPr>
                        <a:t> Nhận biết và thực hiện được việc lắp ghép, xếp hình gắn với sử dụng bộ đồ dùng học tập cá nhân hoặc vật thật.</a:t>
                      </a:r>
                      <a:endParaRPr kumimoji="0" lang="en-US" sz="25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60027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1558560" y="403719"/>
            <a:ext cx="97942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15377681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40168846"/>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Dụng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cụ</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gấp</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quần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áo</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200" u="sng" dirty="0">
                          <a:solidFill>
                            <a:srgbClr val="FF0000"/>
                          </a:solidFill>
                        </a:rPr>
                        <a:t>Toán</a:t>
                      </a:r>
                      <a:r>
                        <a:rPr lang="en-US" sz="2200" u="sng" dirty="0">
                          <a:solidFill>
                            <a:srgbClr val="FF0000"/>
                          </a:solidFill>
                        </a:rPr>
                        <a:t>:</a:t>
                      </a:r>
                      <a:r>
                        <a:rPr lang="vi-VN" sz="2200" dirty="0"/>
                        <a:t> Nhận dạng được hình vuông, hình chữ nhật thông qua việc sử dụng vật thật. Nhận biết và thực hiện được việc lắp ghép, xếp hình gắn với sử dụng vật thật. </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2200" u="sng" dirty="0">
                          <a:solidFill>
                            <a:srgbClr val="FF0000"/>
                          </a:solidFill>
                        </a:rPr>
                        <a:t>Mĩ thuật </a:t>
                      </a:r>
                      <a:r>
                        <a:rPr lang="en-US" sz="2200" u="sng" dirty="0">
                          <a:solidFill>
                            <a:srgbClr val="FF0000"/>
                          </a:solidFill>
                        </a:rPr>
                        <a:t>: </a:t>
                      </a:r>
                      <a:r>
                        <a:rPr lang="vi-VN" sz="2200" dirty="0"/>
                        <a:t>Thực hiện được các bước trong thực hành tạo ra sản phẩm. Sử dụng được vật liệu sẵn có để thực hành, sáng tạo</a:t>
                      </a:r>
                      <a:r>
                        <a:rPr lang="en-US" sz="2200" dirty="0"/>
                        <a:t>;</a:t>
                      </a:r>
                      <a:r>
                        <a:rPr lang="vi-VN" sz="2200" dirty="0"/>
                        <a:t> Trưng bày, chia sẻ được cảm nhận về sản phẩm</a:t>
                      </a:r>
                      <a:r>
                        <a:rPr lang="en-US" sz="2200" dirty="0"/>
                        <a:t>;</a:t>
                      </a:r>
                      <a:r>
                        <a:rPr lang="vi-VN" sz="2200" dirty="0"/>
                        <a:t> Biết chia sẻ ý định sử dụng sản phẩm</a:t>
                      </a:r>
                      <a:r>
                        <a:rPr lang="en-US" sz="2200" dirty="0"/>
                        <a:t>;</a:t>
                      </a:r>
                      <a:r>
                        <a:rPr lang="vi-VN" sz="2200" dirty="0"/>
                        <a:t> Biết cách sử dụng công cụ phù hợp với vật liệu và an toàn trong thực hành, sáng tạo. </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2200" u="sng" dirty="0">
                          <a:solidFill>
                            <a:srgbClr val="FF0000"/>
                          </a:solidFill>
                        </a:rPr>
                        <a:t>Tự nhiên và Xã hội</a:t>
                      </a:r>
                      <a:r>
                        <a:rPr lang="en-US" sz="2200" u="sng" dirty="0">
                          <a:solidFill>
                            <a:srgbClr val="FF0000"/>
                          </a:solidFill>
                        </a:rPr>
                        <a:t>: </a:t>
                      </a:r>
                      <a:r>
                        <a:rPr lang="vi-VN" sz="2200" dirty="0"/>
                        <a:t>Nêu được sự cần thiết phải sắp xếp đồ dùng cá nhân gọn gàng, ngăn nắp</a:t>
                      </a:r>
                      <a:r>
                        <a:rPr lang="en-US" sz="2200" dirty="0"/>
                        <a:t>;</a:t>
                      </a:r>
                      <a:r>
                        <a:rPr lang="vi-VN" sz="2200" dirty="0"/>
                        <a:t> Làm được một số việc phù hợp để giữ nhà ở gọn gàng, ngăn nắp. </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2200" u="sng" dirty="0">
                          <a:solidFill>
                            <a:srgbClr val="FF0000"/>
                          </a:solidFill>
                        </a:rPr>
                        <a:t>Hoạt động trải nghiệm</a:t>
                      </a:r>
                      <a:r>
                        <a:rPr lang="en-US" sz="2200" u="sng" dirty="0">
                          <a:solidFill>
                            <a:srgbClr val="FF0000"/>
                          </a:solidFill>
                        </a:rPr>
                        <a:t>:</a:t>
                      </a:r>
                      <a:r>
                        <a:rPr lang="vi-VN" sz="2200" dirty="0"/>
                        <a:t> Biết tham gia sắp xếp nhà cửa gọn gàng. Biết cách sử dụng một số dụng cụ gia đình an toà</a:t>
                      </a:r>
                      <a:r>
                        <a:rPr lang="en-US" sz="2200" dirty="0"/>
                        <a:t>n</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4166034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E2B957-E2A1-4152-BAF8-C9FC20DEF0BE}"/>
              </a:ext>
            </a:extLst>
          </p:cNvPr>
          <p:cNvSpPr txBox="1"/>
          <p:nvPr/>
        </p:nvSpPr>
        <p:spPr>
          <a:xfrm>
            <a:off x="2727187" y="2597111"/>
            <a:ext cx="7173438" cy="1340688"/>
          </a:xfrm>
          <a:prstGeom prst="rect">
            <a:avLst/>
          </a:prstGeom>
          <a:noFill/>
        </p:spPr>
        <p:txBody>
          <a:bodyPr wrap="none" lIns="0" tIns="0" rIns="0" bIns="0" rtlCol="0">
            <a:spAutoFit/>
          </a:bodyPr>
          <a:lstStyle/>
          <a:p>
            <a:pPr algn="ctr">
              <a:lnSpc>
                <a:spcPct val="121000"/>
              </a:lnSpc>
            </a:pPr>
            <a:r>
              <a:rPr lang="en-US" sz="4400" b="1" dirty="0">
                <a:solidFill>
                  <a:schemeClr val="bg1"/>
                </a:solidFill>
                <a:latin typeface="UTM Khuccamta" panose="02040603050506020204" pitchFamily="18" charset="0"/>
                <a:ea typeface="Segoe UI Black" panose="020B0A02040204020203" pitchFamily="34" charset="0"/>
              </a:rPr>
              <a:t>SỞ GIÁO DỤC VÀ ĐÀO TẠO</a:t>
            </a:r>
          </a:p>
          <a:p>
            <a:pPr algn="ctr">
              <a:lnSpc>
                <a:spcPct val="121000"/>
              </a:lnSpc>
            </a:pPr>
            <a:r>
              <a:rPr lang="en-US" sz="2800" b="1" i="1" dirty="0">
                <a:solidFill>
                  <a:schemeClr val="bg1"/>
                </a:solidFill>
                <a:latin typeface="Times New Roman" panose="02020603050405020304" pitchFamily="18" charset="0"/>
                <a:cs typeface="Times New Roman" panose="02020603050405020304" pitchFamily="18" charset="0"/>
              </a:rPr>
              <a:t>XIN CHÂN THÀNH CẢM </a:t>
            </a:r>
            <a:r>
              <a:rPr lang="vi-VN" sz="2800" b="1" i="1" dirty="0">
                <a:solidFill>
                  <a:schemeClr val="bg1"/>
                </a:solidFill>
                <a:latin typeface="Times New Roman" panose="02020603050405020304" pitchFamily="18" charset="0"/>
                <a:cs typeface="Times New Roman" panose="02020603050405020304" pitchFamily="18" charset="0"/>
              </a:rPr>
              <a:t>Ơ</a:t>
            </a:r>
            <a:r>
              <a:rPr lang="en-US" sz="2800" b="1" i="1" dirty="0">
                <a:solidFill>
                  <a:schemeClr val="bg1"/>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33726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290924195"/>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4280946"/>
              </p:ext>
            </p:extLst>
          </p:nvPr>
        </p:nvGraphicFramePr>
        <p:xfrm>
          <a:off x="391541" y="1673580"/>
          <a:ext cx="11530233" cy="50596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vi-VN" sz="2800" b="1" i="0" u="none" strike="noStrike" kern="1200" cap="none" spc="0" normalizeH="0" baseline="0" dirty="0">
                          <a:ln>
                            <a:noFill/>
                          </a:ln>
                          <a:solidFill>
                            <a:prstClr val="black"/>
                          </a:solidFill>
                          <a:effectLst/>
                          <a:uLnTx/>
                          <a:uFillTx/>
                          <a:ea typeface="微软雅黑"/>
                          <a:cs typeface="Arial" panose="020B0604020202020204" pitchFamily="34" charset="0"/>
                        </a:rPr>
                        <a:t>Hoa yêu thương nở rộ</a:t>
                      </a:r>
                      <a:b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Đếm, đọc, viết được các số trong phạm vi 10. </a:t>
                      </a:r>
                      <a:endParaRPr kumimoji="0" lang="en-US"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Mĩ thuật</a:t>
                      </a:r>
                      <a:r>
                        <a:rPr kumimoji="0" lang="en-US"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a:t>
                      </a:r>
                      <a:r>
                        <a:rPr kumimoji="0" lang="vi-VN"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 </a:t>
                      </a:r>
                      <a:r>
                        <a:rPr kumimoji="0" lang="vi-VN"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Biết cách sử dụng công cụ phù hợp với vật liệu và an toàn trong thực hành, sáng tạo. Thực hiện được các bước trong thực hành tạo ra sản phẩm</a:t>
                      </a:r>
                      <a:r>
                        <a:rPr kumimoji="0" lang="en-US"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Sử dụng được chấm, nét, màu sắc khác nhau để trang trí sản phẩm. </a:t>
                      </a:r>
                      <a:r>
                        <a:rPr kumimoji="0" lang="en-US" sz="2800" b="1" i="0" u="none" strike="noStrike" kern="1200" cap="none" spc="0" normalizeH="0" baseline="0" dirty="0" err="1">
                          <a:ln>
                            <a:noFill/>
                          </a:ln>
                          <a:solidFill>
                            <a:prstClr val="black"/>
                          </a:solidFill>
                          <a:effectLst/>
                          <a:uLnTx/>
                          <a:uFillTx/>
                          <a:latin typeface="+mn-lt"/>
                          <a:ea typeface="微软雅黑"/>
                          <a:cs typeface="Arial" panose="020B0604020202020204" pitchFamily="34" charset="0"/>
                        </a:rPr>
                        <a:t>Biết</a:t>
                      </a:r>
                      <a:r>
                        <a:rPr kumimoji="0" lang="vi-VN"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Trưng bày, chia sẻ được cảm nhận về sản phẩm. </a:t>
                      </a:r>
                      <a:endParaRPr kumimoji="0" lang="en-US"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H</a:t>
                      </a:r>
                      <a:r>
                        <a:rPr kumimoji="0" lang="en-US" sz="28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ĐTN</a:t>
                      </a:r>
                      <a:r>
                        <a:rPr kumimoji="0" lang="en-US"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Thực hiện được lời nói, việc làm thể hiện tình yêu thương với các thành viên trong gia đình phù hợp với lứa tuổi</a:t>
                      </a:r>
                      <a:endParaRPr kumimoji="0" lang="en-US" sz="2800" b="1" i="0" u="none" strike="noStrike" kern="1200" cap="none" spc="0" normalizeH="0" baseline="0" dirty="0">
                        <a:ln>
                          <a:noFill/>
                        </a:ln>
                        <a:solidFill>
                          <a:prstClr val="black"/>
                        </a:solidFill>
                        <a:effectLst/>
                        <a:uLnTx/>
                        <a:uFillTx/>
                        <a:latin typeface="+mn-lt"/>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41735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4083722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989611793"/>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Công</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viên</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nổi</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Nêu tên và đặt được câu hỏi để tìm hiểu về một số đặc điểm bên ngoài nổi bật của một số con vật thường gặp. Chỉ và nói được tên các bộ phận bên ngoài của một số con vật.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Tạo được một số loại nét khác nhau, biết sử dụng nét để mô phỏng đối tượng. Vận dụng được nét để tạo nên sản phẩm</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Biết chia sẻ được cảm nhận về sản phẩm.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Đếm, đọc, viết được các số trong phạm vi 10. Nhận dạng được hình vuông, hình tròn, hình tam giác, hình chữ nhật thông qua việc sử dụng bộ đồ dùng học tập cá nhân hoặc vật thật</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847290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31248883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662010825"/>
              </p:ext>
            </p:extLst>
          </p:nvPr>
        </p:nvGraphicFramePr>
        <p:xfrm>
          <a:off x="391541" y="1673580"/>
          <a:ext cx="11530233" cy="509016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Máy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cộng-trừ</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cộng, trừ nhẩm trong phạm vi 10. Nhận biết được ý nghĩa thực tiễn của phép tính (cộng, trừ) thông qua tranh ảnh, hình vẽ hoặc tình huống thực tiễn.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hành sáng tạo sản phẩm thủ công 3D (Đồ dùng học tập). Thực hiện được các bước trong thực hành tạo ra sản phẩm. Biết chia sẻ ý định sử dụng sản phẩm và bảo quản đồ dùng học tập. Tạo được sản phẩm từ vật liệu dạng hình.</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647389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510226633"/>
              </p:ext>
            </p:extLst>
          </p:nvPr>
        </p:nvGraphicFramePr>
        <p:xfrm>
          <a:off x="391541" y="209336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973488051"/>
              </p:ext>
            </p:extLst>
          </p:nvPr>
        </p:nvGraphicFramePr>
        <p:xfrm>
          <a:off x="391541" y="1656482"/>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Hộp sơ cứu</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1" i="0" u="sng" strike="noStrike" kern="1200" cap="none" spc="0" normalizeH="0" baseline="0" dirty="0">
                          <a:ln>
                            <a:noFill/>
                          </a:ln>
                          <a:solidFill>
                            <a:srgbClr val="FF0000"/>
                          </a:solidFill>
                          <a:effectLst/>
                          <a:uLnTx/>
                          <a:uFillTx/>
                          <a:latin typeface="+mn-lt"/>
                          <a:ea typeface="+mn-ea"/>
                          <a:cs typeface="Arial" panose="020B0604020202020204" pitchFamily="34" charset="0"/>
                        </a:rPr>
                        <a:t>Toán</a:t>
                      </a:r>
                      <a:r>
                        <a:rPr kumimoji="0" lang="en-US" sz="27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700" b="1" i="0" u="sng" strike="noStrike" kern="1200" cap="none" spc="0" normalizeH="0" baseline="0" dirty="0">
                          <a:ln>
                            <a:noFill/>
                          </a:ln>
                          <a:solidFill>
                            <a:srgbClr val="FF0000"/>
                          </a:solidFill>
                          <a:effectLst/>
                          <a:uLnTx/>
                          <a:uFillTx/>
                          <a:latin typeface="+mn-lt"/>
                          <a:ea typeface="+mn-ea"/>
                          <a:cs typeface="Arial" panose="020B0604020202020204" pitchFamily="34" charset="0"/>
                        </a:rPr>
                        <a:t> </a:t>
                      </a:r>
                      <a:r>
                        <a:rPr kumimoji="0" lang="vi-VN" sz="2700" b="1" i="0" u="none" strike="noStrike" kern="1200" cap="none" spc="0" normalizeH="0" baseline="0" dirty="0">
                          <a:ln>
                            <a:noFill/>
                          </a:ln>
                          <a:solidFill>
                            <a:prstClr val="black"/>
                          </a:solidFill>
                          <a:effectLst/>
                          <a:uLnTx/>
                          <a:uFillTx/>
                          <a:latin typeface="+mn-lt"/>
                          <a:ea typeface="+mn-ea"/>
                          <a:cs typeface="Arial" panose="020B0604020202020204" pitchFamily="34" charset="0"/>
                        </a:rPr>
                        <a:t>Nhận dạng hình chữ nhật, khối lập phương, khối hộp chữ nhật thông qua việc sử dụng bộ </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ĐDHT </a:t>
                      </a:r>
                      <a:r>
                        <a:rPr kumimoji="0" lang="vi-VN" sz="2700" b="1" i="0" u="none" strike="noStrike" kern="1200" cap="none" spc="0" normalizeH="0" baseline="0" dirty="0">
                          <a:ln>
                            <a:noFill/>
                          </a:ln>
                          <a:solidFill>
                            <a:prstClr val="black"/>
                          </a:solidFill>
                          <a:effectLst/>
                          <a:uLnTx/>
                          <a:uFillTx/>
                          <a:latin typeface="+mn-lt"/>
                          <a:ea typeface="+mn-ea"/>
                          <a:cs typeface="Arial" panose="020B0604020202020204" pitchFamily="34" charset="0"/>
                        </a:rPr>
                        <a:t>cá nhân hoặc vật thật. Nhận biết được “dài hơn”, “ngắn hơn”. </a:t>
                      </a:r>
                      <a:endPar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1" i="0" u="sng" strike="noStrike" kern="1200" cap="none" spc="0" normalizeH="0" baseline="0" dirty="0">
                          <a:ln>
                            <a:noFill/>
                          </a:ln>
                          <a:solidFill>
                            <a:srgbClr val="FF0000"/>
                          </a:solidFill>
                          <a:effectLst/>
                          <a:uLnTx/>
                          <a:uFillTx/>
                          <a:latin typeface="+mn-lt"/>
                          <a:ea typeface="+mn-ea"/>
                          <a:cs typeface="Arial" panose="020B0604020202020204" pitchFamily="34" charset="0"/>
                        </a:rPr>
                        <a:t>T</a:t>
                      </a:r>
                      <a:r>
                        <a:rPr kumimoji="0" lang="en-US" sz="27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vi-VN" sz="2700" b="1" i="0" u="sng" strike="noStrike" kern="1200" cap="none" spc="0" normalizeH="0" baseline="0" dirty="0">
                          <a:ln>
                            <a:noFill/>
                          </a:ln>
                          <a:solidFill>
                            <a:srgbClr val="FF0000"/>
                          </a:solidFill>
                          <a:effectLst/>
                          <a:uLnTx/>
                          <a:uFillTx/>
                          <a:latin typeface="+mn-lt"/>
                          <a:ea typeface="+mn-ea"/>
                          <a:cs typeface="Arial" panose="020B0604020202020204" pitchFamily="34" charset="0"/>
                        </a:rPr>
                        <a:t> </a:t>
                      </a:r>
                      <a:r>
                        <a:rPr kumimoji="0" lang="vi-VN" sz="2700" b="1" i="0" u="none" strike="noStrike" kern="1200" cap="none" spc="0" normalizeH="0" baseline="0" dirty="0">
                          <a:ln>
                            <a:noFill/>
                          </a:ln>
                          <a:solidFill>
                            <a:prstClr val="black"/>
                          </a:solidFill>
                          <a:effectLst/>
                          <a:uLnTx/>
                          <a:uFillTx/>
                          <a:latin typeface="+mn-lt"/>
                          <a:ea typeface="+mn-ea"/>
                          <a:cs typeface="Arial" panose="020B0604020202020204" pitchFamily="34" charset="0"/>
                        </a:rPr>
                        <a:t>Lựa chọn được cách xử lí tình huống khi bản thân hoặc người nhà có nguy cơ bị thương hoặc đã bị thương do sử dụng một số đồ dùng không cẩn thận. </a:t>
                      </a:r>
                      <a:endPar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1" i="0" u="sng" strike="noStrike" kern="1200" cap="none" spc="0" normalizeH="0" baseline="0" dirty="0">
                          <a:ln>
                            <a:noFill/>
                          </a:ln>
                          <a:solidFill>
                            <a:srgbClr val="FF0000"/>
                          </a:solidFill>
                          <a:effectLst/>
                          <a:uLnTx/>
                          <a:uFillTx/>
                          <a:latin typeface="+mn-lt"/>
                          <a:ea typeface="+mn-ea"/>
                          <a:cs typeface="Arial" panose="020B0604020202020204" pitchFamily="34" charset="0"/>
                        </a:rPr>
                        <a:t>Mĩ thuật</a:t>
                      </a:r>
                      <a:r>
                        <a:rPr kumimoji="0" lang="en-US" sz="27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700" b="1" i="0" u="sng" strike="noStrike" kern="1200" cap="none" spc="0" normalizeH="0" baseline="0" dirty="0">
                          <a:ln>
                            <a:noFill/>
                          </a:ln>
                          <a:solidFill>
                            <a:srgbClr val="FF0000"/>
                          </a:solidFill>
                          <a:effectLst/>
                          <a:uLnTx/>
                          <a:uFillTx/>
                          <a:latin typeface="+mn-lt"/>
                          <a:ea typeface="+mn-ea"/>
                          <a:cs typeface="Arial" panose="020B0604020202020204" pitchFamily="34" charset="0"/>
                        </a:rPr>
                        <a:t> </a:t>
                      </a:r>
                      <a:r>
                        <a:rPr kumimoji="0" lang="vi-VN" sz="2700" b="1" i="0" u="none" strike="noStrike" kern="1200" cap="none" spc="0" normalizeH="0" baseline="0" dirty="0">
                          <a:ln>
                            <a:noFill/>
                          </a:ln>
                          <a:solidFill>
                            <a:prstClr val="black"/>
                          </a:solidFill>
                          <a:effectLst/>
                          <a:uLnTx/>
                          <a:uFillTx/>
                          <a:latin typeface="+mn-lt"/>
                          <a:ea typeface="+mn-ea"/>
                          <a:cs typeface="Arial" panose="020B0604020202020204" pitchFamily="34" charset="0"/>
                        </a:rPr>
                        <a:t>Thực hiện được các bước trong thực hành tạo ra </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a:t>
                      </a:r>
                      <a:r>
                        <a:rPr kumimoji="0" lang="vi-VN" sz="2700" b="1" i="0" u="none" strike="noStrike" kern="1200" cap="none" spc="0" normalizeH="0" baseline="0" dirty="0">
                          <a:ln>
                            <a:noFill/>
                          </a:ln>
                          <a:solidFill>
                            <a:prstClr val="black"/>
                          </a:solidFill>
                          <a:effectLst/>
                          <a:uLnTx/>
                          <a:uFillTx/>
                          <a:latin typeface="+mn-lt"/>
                          <a:ea typeface="+mn-ea"/>
                          <a:cs typeface="Arial" panose="020B0604020202020204" pitchFamily="34" charset="0"/>
                        </a:rPr>
                        <a:t>. Biết cách sử dụng công cụ phù hợp với vật liệu và an toàn trong thực hành sáng tạo. Tạo được </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 </a:t>
                      </a:r>
                      <a:r>
                        <a:rPr kumimoji="0" lang="vi-VN" sz="2700" b="1" i="0" u="none" strike="noStrike" kern="1200" cap="none" spc="0" normalizeH="0" baseline="0" dirty="0">
                          <a:ln>
                            <a:noFill/>
                          </a:ln>
                          <a:solidFill>
                            <a:prstClr val="black"/>
                          </a:solidFill>
                          <a:effectLst/>
                          <a:uLnTx/>
                          <a:uFillTx/>
                          <a:latin typeface="+mn-lt"/>
                          <a:ea typeface="+mn-ea"/>
                          <a:cs typeface="Arial" panose="020B0604020202020204" pitchFamily="34" charset="0"/>
                        </a:rPr>
                        <a:t>từ vật liệu dạng hình, khối</a:t>
                      </a:r>
                      <a:endPar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graphicFrame>
        <p:nvGraphicFramePr>
          <p:cNvPr id="7" name="Table 6">
            <a:extLst>
              <a:ext uri="{FF2B5EF4-FFF2-40B4-BE49-F238E27FC236}">
                <a16:creationId xmlns:a16="http://schemas.microsoft.com/office/drawing/2014/main" id="{120E22C7-D8DD-9CAB-BBB6-9D4642D6A657}"/>
              </a:ext>
            </a:extLst>
          </p:cNvPr>
          <p:cNvGraphicFramePr>
            <a:graphicFrameLocks noGrp="1"/>
          </p:cNvGraphicFramePr>
          <p:nvPr>
            <p:extLst>
              <p:ext uri="{D42A27DB-BD31-4B8C-83A1-F6EECF244321}">
                <p14:modId xmlns:p14="http://schemas.microsoft.com/office/powerpoint/2010/main" val="79436098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spTree>
    <p:extLst>
      <p:ext uri="{BB962C8B-B14F-4D97-AF65-F5344CB8AC3E}">
        <p14:creationId xmlns:p14="http://schemas.microsoft.com/office/powerpoint/2010/main" val="727711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48897985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337688038"/>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Thước tách gộp</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Đếm, đọc, viết được các số trong phạm vi 10. </a:t>
                      </a:r>
                      <a:endPar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Mĩ thuật</a:t>
                      </a:r>
                      <a:r>
                        <a:rPr kumimoji="0" lang="en-US"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Thực hành sáng tạo sản phẩm thủ công 3D (Đồ dùng học tập). Biết cách sử dụng công cụ phù hợp với vật liệu và an toàn trong thực hành, sáng tạo. Thực hiện được các bước trong thực hành tạo ra sản phẩm. Trưng bày, chia sẻ được cảm nhận về sản phẩ</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m</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42794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1215767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404320434"/>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Thế</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giới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màu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sắc</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Nêu được tên, chức năng của thị giác. Giải thích được ở mức độ đơn giản tại sao cần phải bảo vệ mắt.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Nêu được tên một số màu; bước đầu mô tả, chia sẻ được cảm nhận về hình ảnh chính ở sản phẩm. </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rưng bày và nêu được tên sản phẩm, chia sẻ cảm nhận về sản phẩm của cá nhân, của bạn bè. Biết cách sử dụng, bảo quản một số vật liệu, chất liệu thông dụng như màu vẽ, giấy màu,… trong thực hành, sáng tạo.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Đếm, đọc, viết được các số trong phạm vi </a:t>
                      </a:r>
                      <a:r>
                        <a:rPr kumimoji="0" lang="en-US" sz="2800" b="1" i="0" u="none" strike="noStrike" kern="1200" cap="none" spc="0" normalizeH="0" baseline="0" dirty="0">
                          <a:ln>
                            <a:noFill/>
                          </a:ln>
                          <a:solidFill>
                            <a:prstClr val="black"/>
                          </a:solidFill>
                          <a:effectLst/>
                          <a:uLnTx/>
                          <a:uFillTx/>
                          <a:ea typeface="+mn-ea"/>
                          <a:cs typeface="Arial" panose="020B0604020202020204" pitchFamily="34" charset="0"/>
                        </a:rPr>
                        <a:t>10</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685643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1</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71448346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123703136"/>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Nêu tên và đặt được câu hỏi để tìm hiểu về một số đặc điểm bên ngoài nổi bật của cây thường gặp. Vẽ hoặc sử dụng được sơ đồ có sẵn để chỉ và nói (hoặc viết) được tên các bộ phận bên ngoài của một số cây.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hiện được các bước trong thực hành tạo ra sản phẩm. Sử dụng được vật liệu sẵn có để thực hành, sáng tạo. Trưng bày, chia sẻ được cảm nhận về sản phẩm. Biết chia sẻ ý định sử dụng sản phẩm. Biết cách sử dụng công cụ phù hợp với vật liệu và an toàn trong thực hành, sáng tạo.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179882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9078</TotalTime>
  <Words>2794</Words>
  <Application>Microsoft Office PowerPoint</Application>
  <PresentationFormat>Widescreen</PresentationFormat>
  <Paragraphs>179</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UTM Alberta Heavy</vt:lpstr>
      <vt:lpstr>Times New Roman</vt:lpstr>
      <vt:lpstr>UTM Avo</vt:lpstr>
      <vt:lpstr>思源宋体 CN Light</vt:lpstr>
      <vt:lpstr>UTM Azuki</vt:lpstr>
      <vt:lpstr>UTM Impact</vt:lpstr>
      <vt:lpstr>Arial</vt:lpstr>
      <vt:lpstr>UTM Khuccamta</vt:lpstr>
      <vt:lpstr>微软雅黑</vt:lpstr>
      <vt:lpstr>等线</vt:lpstr>
      <vt:lpstr>教育部標準宋體UN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Tran Hang</cp:lastModifiedBy>
  <cp:revision>218</cp:revision>
  <dcterms:created xsi:type="dcterms:W3CDTF">2017-10-03T14:23:00Z</dcterms:created>
  <dcterms:modified xsi:type="dcterms:W3CDTF">2023-08-28T09:16:26Z</dcterms:modified>
  <cp:category>更多资源关注@好教师</cp:category>
</cp:coreProperties>
</file>